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96" r:id="rId4"/>
    <p:sldId id="292" r:id="rId5"/>
    <p:sldId id="294" r:id="rId6"/>
    <p:sldId id="297" r:id="rId7"/>
    <p:sldId id="257" r:id="rId8"/>
    <p:sldId id="293" r:id="rId9"/>
    <p:sldId id="283" r:id="rId10"/>
    <p:sldId id="298" r:id="rId11"/>
    <p:sldId id="267" r:id="rId12"/>
    <p:sldId id="284" r:id="rId13"/>
    <p:sldId id="288" r:id="rId14"/>
    <p:sldId id="285" r:id="rId15"/>
    <p:sldId id="290" r:id="rId16"/>
    <p:sldId id="291" r:id="rId17"/>
    <p:sldId id="287" r:id="rId18"/>
    <p:sldId id="304" r:id="rId19"/>
    <p:sldId id="305" r:id="rId20"/>
    <p:sldId id="295" r:id="rId21"/>
    <p:sldId id="299" r:id="rId22"/>
    <p:sldId id="268" r:id="rId23"/>
    <p:sldId id="301" r:id="rId24"/>
    <p:sldId id="302" r:id="rId25"/>
    <p:sldId id="300" r:id="rId26"/>
    <p:sldId id="272" r:id="rId27"/>
    <p:sldId id="273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A40000"/>
    <a:srgbClr val="BDEEFF"/>
    <a:srgbClr val="8E0000"/>
    <a:srgbClr val="EFF7FF"/>
    <a:srgbClr val="F7FBFF"/>
    <a:srgbClr val="DDF6FF"/>
    <a:srgbClr val="EFFFF7"/>
    <a:srgbClr val="C9FFE4"/>
    <a:srgbClr val="B7F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2784" autoAdjust="0"/>
  </p:normalViewPr>
  <p:slideViewPr>
    <p:cSldViewPr>
      <p:cViewPr>
        <p:scale>
          <a:sx n="95" d="100"/>
          <a:sy n="95" d="100"/>
        </p:scale>
        <p:origin x="-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0D735-A73C-41F4-BEA5-775AA77F010B}" type="doc">
      <dgm:prSet loTypeId="urn:microsoft.com/office/officeart/2005/8/layout/radial6" loCatId="cycle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1D1F4C6-DBE1-45A9-A957-1F90183443B4}">
      <dgm:prSet phldrT="[Text]"/>
      <dgm:spPr/>
      <dgm:t>
        <a:bodyPr/>
        <a:lstStyle/>
        <a:p>
          <a:r>
            <a:rPr lang="en-US" dirty="0" smtClean="0"/>
            <a:t>Reconfigurability</a:t>
          </a:r>
          <a:endParaRPr lang="en-US" dirty="0"/>
        </a:p>
      </dgm:t>
    </dgm:pt>
    <dgm:pt modelId="{7DBDB4B8-CA15-4351-8528-404A14D53008}" type="parTrans" cxnId="{6F0DD866-D3CE-49D7-814F-0A22543A10CD}">
      <dgm:prSet/>
      <dgm:spPr/>
      <dgm:t>
        <a:bodyPr/>
        <a:lstStyle/>
        <a:p>
          <a:endParaRPr lang="en-US"/>
        </a:p>
      </dgm:t>
    </dgm:pt>
    <dgm:pt modelId="{2EA0CC63-3798-40E5-80C3-1C0FF3A0D6EB}" type="sibTrans" cxnId="{6F0DD866-D3CE-49D7-814F-0A22543A10CD}">
      <dgm:prSet/>
      <dgm:spPr/>
      <dgm:t>
        <a:bodyPr/>
        <a:lstStyle/>
        <a:p>
          <a:endParaRPr lang="en-US"/>
        </a:p>
      </dgm:t>
    </dgm:pt>
    <dgm:pt modelId="{2C7256E0-E8BD-4AFC-9EE1-4D7AF817AF10}">
      <dgm:prSet phldrT="[Text]"/>
      <dgm:spPr/>
      <dgm:t>
        <a:bodyPr/>
        <a:lstStyle/>
        <a:p>
          <a:r>
            <a:rPr lang="en-US" dirty="0" smtClean="0"/>
            <a:t>Modularity</a:t>
          </a:r>
          <a:endParaRPr lang="en-US" dirty="0"/>
        </a:p>
      </dgm:t>
    </dgm:pt>
    <dgm:pt modelId="{971F19CA-9AEA-4A83-BCA1-D3B68C05F160}" type="parTrans" cxnId="{0EBD22F6-842C-4264-ABB2-2FAC4304350D}">
      <dgm:prSet/>
      <dgm:spPr/>
      <dgm:t>
        <a:bodyPr/>
        <a:lstStyle/>
        <a:p>
          <a:endParaRPr lang="en-US"/>
        </a:p>
      </dgm:t>
    </dgm:pt>
    <dgm:pt modelId="{3AE545DB-0928-4921-87DE-22165A6D13EC}" type="sibTrans" cxnId="{0EBD22F6-842C-4264-ABB2-2FAC4304350D}">
      <dgm:prSet/>
      <dgm:spPr/>
      <dgm:t>
        <a:bodyPr/>
        <a:lstStyle/>
        <a:p>
          <a:endParaRPr lang="en-US" dirty="0"/>
        </a:p>
      </dgm:t>
    </dgm:pt>
    <dgm:pt modelId="{209B2605-BAA7-405C-B76A-B8C1398174B6}">
      <dgm:prSet phldrT="[Text]"/>
      <dgm:spPr/>
      <dgm:t>
        <a:bodyPr/>
        <a:lstStyle/>
        <a:p>
          <a:r>
            <a:rPr lang="en-US" dirty="0" smtClean="0"/>
            <a:t>Convertibility</a:t>
          </a:r>
          <a:endParaRPr lang="en-US" dirty="0"/>
        </a:p>
      </dgm:t>
    </dgm:pt>
    <dgm:pt modelId="{43E8EEA5-99B9-413D-8446-53BCDB6E6FE9}" type="parTrans" cxnId="{A8B55D3B-7E62-4306-88AD-CFC5057F29FF}">
      <dgm:prSet/>
      <dgm:spPr/>
      <dgm:t>
        <a:bodyPr/>
        <a:lstStyle/>
        <a:p>
          <a:endParaRPr lang="en-US"/>
        </a:p>
      </dgm:t>
    </dgm:pt>
    <dgm:pt modelId="{FECEABF5-4552-467A-86F0-3311CFE04942}" type="sibTrans" cxnId="{A8B55D3B-7E62-4306-88AD-CFC5057F29FF}">
      <dgm:prSet/>
      <dgm:spPr/>
      <dgm:t>
        <a:bodyPr/>
        <a:lstStyle/>
        <a:p>
          <a:endParaRPr lang="en-US" dirty="0"/>
        </a:p>
      </dgm:t>
    </dgm:pt>
    <dgm:pt modelId="{21726804-47AC-43B4-8F2F-181133CA6EEC}">
      <dgm:prSet phldrT="[Text]"/>
      <dgm:spPr/>
      <dgm:t>
        <a:bodyPr/>
        <a:lstStyle/>
        <a:p>
          <a:r>
            <a:rPr lang="en-US" dirty="0" smtClean="0"/>
            <a:t>Scalability</a:t>
          </a:r>
          <a:endParaRPr lang="en-US" dirty="0"/>
        </a:p>
      </dgm:t>
    </dgm:pt>
    <dgm:pt modelId="{F8BB3693-F3E2-4C5B-833B-88CFD7EFA630}" type="parTrans" cxnId="{F2DBDEBF-CC85-4663-9DD8-3D455C2ADE9A}">
      <dgm:prSet/>
      <dgm:spPr/>
      <dgm:t>
        <a:bodyPr/>
        <a:lstStyle/>
        <a:p>
          <a:endParaRPr lang="en-US"/>
        </a:p>
      </dgm:t>
    </dgm:pt>
    <dgm:pt modelId="{A5168896-740A-4859-ADC9-9E21062E201D}" type="sibTrans" cxnId="{F2DBDEBF-CC85-4663-9DD8-3D455C2ADE9A}">
      <dgm:prSet/>
      <dgm:spPr/>
      <dgm:t>
        <a:bodyPr/>
        <a:lstStyle/>
        <a:p>
          <a:endParaRPr lang="en-US" dirty="0"/>
        </a:p>
      </dgm:t>
    </dgm:pt>
    <dgm:pt modelId="{ECA6D811-A0A1-460A-A106-B4B274FB2A06}">
      <dgm:prSet phldrT="[Text]"/>
      <dgm:spPr/>
      <dgm:t>
        <a:bodyPr/>
        <a:lstStyle/>
        <a:p>
          <a:r>
            <a:rPr lang="en-US" dirty="0" smtClean="0"/>
            <a:t>Diagnosability</a:t>
          </a:r>
          <a:endParaRPr lang="en-US" dirty="0"/>
        </a:p>
      </dgm:t>
    </dgm:pt>
    <dgm:pt modelId="{16A205DC-0C85-4D9D-9DF7-4B58B0A82FD2}" type="parTrans" cxnId="{88BC2778-BCAD-4E16-938A-41004507CA6E}">
      <dgm:prSet/>
      <dgm:spPr/>
      <dgm:t>
        <a:bodyPr/>
        <a:lstStyle/>
        <a:p>
          <a:endParaRPr lang="en-US"/>
        </a:p>
      </dgm:t>
    </dgm:pt>
    <dgm:pt modelId="{5625D5A2-4BC8-4F9C-AA30-3E62A963CCE3}" type="sibTrans" cxnId="{88BC2778-BCAD-4E16-938A-41004507CA6E}">
      <dgm:prSet/>
      <dgm:spPr/>
      <dgm:t>
        <a:bodyPr/>
        <a:lstStyle/>
        <a:p>
          <a:endParaRPr lang="en-US" dirty="0"/>
        </a:p>
      </dgm:t>
    </dgm:pt>
    <dgm:pt modelId="{CED11941-B2A4-485E-AE20-313FE649C291}">
      <dgm:prSet/>
      <dgm:spPr/>
      <dgm:t>
        <a:bodyPr/>
        <a:lstStyle/>
        <a:p>
          <a:r>
            <a:rPr lang="en-US" dirty="0" smtClean="0"/>
            <a:t>Flexible customization</a:t>
          </a:r>
          <a:endParaRPr lang="en-US" dirty="0"/>
        </a:p>
      </dgm:t>
    </dgm:pt>
    <dgm:pt modelId="{5D95E538-9DED-44BA-9AE3-BD89CA929103}" type="parTrans" cxnId="{5DE68250-77CA-4910-B97D-258646AAE3EA}">
      <dgm:prSet/>
      <dgm:spPr/>
      <dgm:t>
        <a:bodyPr/>
        <a:lstStyle/>
        <a:p>
          <a:endParaRPr lang="en-US"/>
        </a:p>
      </dgm:t>
    </dgm:pt>
    <dgm:pt modelId="{70C1CED4-F8F6-4C64-AAD8-DBC48B25B0AA}" type="sibTrans" cxnId="{5DE68250-77CA-4910-B97D-258646AAE3EA}">
      <dgm:prSet/>
      <dgm:spPr/>
      <dgm:t>
        <a:bodyPr/>
        <a:lstStyle/>
        <a:p>
          <a:endParaRPr lang="en-US" dirty="0"/>
        </a:p>
      </dgm:t>
    </dgm:pt>
    <dgm:pt modelId="{C86068E7-EFC1-44BE-91D0-90AA224582EC}">
      <dgm:prSet/>
      <dgm:spPr/>
      <dgm:t>
        <a:bodyPr/>
        <a:lstStyle/>
        <a:p>
          <a:r>
            <a:rPr lang="en-US" dirty="0" smtClean="0"/>
            <a:t>Integrability</a:t>
          </a:r>
          <a:endParaRPr lang="en-US" dirty="0"/>
        </a:p>
      </dgm:t>
    </dgm:pt>
    <dgm:pt modelId="{18869D33-8FE2-4C36-9881-E3C5348F1BF9}" type="parTrans" cxnId="{25C63B8F-1255-4ED8-9A6A-53C2DE831E58}">
      <dgm:prSet/>
      <dgm:spPr/>
      <dgm:t>
        <a:bodyPr/>
        <a:lstStyle/>
        <a:p>
          <a:endParaRPr lang="en-US"/>
        </a:p>
      </dgm:t>
    </dgm:pt>
    <dgm:pt modelId="{C69DE3BD-3589-47AB-812F-00F4EB9D271C}" type="sibTrans" cxnId="{25C63B8F-1255-4ED8-9A6A-53C2DE831E58}">
      <dgm:prSet/>
      <dgm:spPr/>
      <dgm:t>
        <a:bodyPr/>
        <a:lstStyle/>
        <a:p>
          <a:endParaRPr lang="en-US" dirty="0"/>
        </a:p>
      </dgm:t>
    </dgm:pt>
    <dgm:pt modelId="{5F3F515A-093C-4485-8733-E48D105BF489}" type="pres">
      <dgm:prSet presAssocID="{A460D735-A73C-41F4-BEA5-775AA77F010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C9426E-2DE6-42C4-A564-303B1ABFAF29}" type="pres">
      <dgm:prSet presAssocID="{91D1F4C6-DBE1-45A9-A957-1F90183443B4}" presName="centerShape" presStyleLbl="node0" presStyleIdx="0" presStyleCnt="1"/>
      <dgm:spPr/>
      <dgm:t>
        <a:bodyPr/>
        <a:lstStyle/>
        <a:p>
          <a:endParaRPr lang="en-US"/>
        </a:p>
      </dgm:t>
    </dgm:pt>
    <dgm:pt modelId="{6AF1DA58-1457-4ACE-A411-1FC6E0A5E414}" type="pres">
      <dgm:prSet presAssocID="{2C7256E0-E8BD-4AFC-9EE1-4D7AF817AF1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C44B5-79DE-4078-BFA8-445314E5BE06}" type="pres">
      <dgm:prSet presAssocID="{2C7256E0-E8BD-4AFC-9EE1-4D7AF817AF10}" presName="dummy" presStyleCnt="0"/>
      <dgm:spPr/>
    </dgm:pt>
    <dgm:pt modelId="{FC894719-1E95-4EB3-9FDB-15E020D4AE0F}" type="pres">
      <dgm:prSet presAssocID="{3AE545DB-0928-4921-87DE-22165A6D13EC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D82AD86-FAA4-486F-832D-E12980D3AF8C}" type="pres">
      <dgm:prSet presAssocID="{C86068E7-EFC1-44BE-91D0-90AA224582E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DD208-045A-482B-A114-ADEB19C96652}" type="pres">
      <dgm:prSet presAssocID="{C86068E7-EFC1-44BE-91D0-90AA224582EC}" presName="dummy" presStyleCnt="0"/>
      <dgm:spPr/>
    </dgm:pt>
    <dgm:pt modelId="{FA37151D-8764-44D1-B3ED-06A9687093E9}" type="pres">
      <dgm:prSet presAssocID="{C69DE3BD-3589-47AB-812F-00F4EB9D271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7667B65B-7085-45DB-AB3E-D4EE080E0D4E}" type="pres">
      <dgm:prSet presAssocID="{CED11941-B2A4-485E-AE20-313FE649C29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DE010C-E8D5-4DFC-909F-0906B476A267}" type="pres">
      <dgm:prSet presAssocID="{CED11941-B2A4-485E-AE20-313FE649C291}" presName="dummy" presStyleCnt="0"/>
      <dgm:spPr/>
    </dgm:pt>
    <dgm:pt modelId="{4D2AB350-27FC-43E8-BAD7-E0A9F8EF2A1C}" type="pres">
      <dgm:prSet presAssocID="{70C1CED4-F8F6-4C64-AAD8-DBC48B25B0AA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B0BC3E2-E15C-4C88-9355-2293ED7F3F66}" type="pres">
      <dgm:prSet presAssocID="{209B2605-BAA7-405C-B76A-B8C1398174B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73EA1-22B4-4CEB-8835-DD4292312553}" type="pres">
      <dgm:prSet presAssocID="{209B2605-BAA7-405C-B76A-B8C1398174B6}" presName="dummy" presStyleCnt="0"/>
      <dgm:spPr/>
    </dgm:pt>
    <dgm:pt modelId="{000394C7-3C09-41C5-9958-17FBD981243A}" type="pres">
      <dgm:prSet presAssocID="{FECEABF5-4552-467A-86F0-3311CFE04942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EB5648B-A224-4652-BE45-42CFF342B049}" type="pres">
      <dgm:prSet presAssocID="{21726804-47AC-43B4-8F2F-181133CA6EE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1011B-E102-4E3A-AEBF-BBC628ACC0C1}" type="pres">
      <dgm:prSet presAssocID="{21726804-47AC-43B4-8F2F-181133CA6EEC}" presName="dummy" presStyleCnt="0"/>
      <dgm:spPr/>
    </dgm:pt>
    <dgm:pt modelId="{5126A4D2-E54B-4EB2-9922-0A4FD6CA8EE1}" type="pres">
      <dgm:prSet presAssocID="{A5168896-740A-4859-ADC9-9E21062E201D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E6847CF-2E32-4620-99FF-CCB047D136AC}" type="pres">
      <dgm:prSet presAssocID="{ECA6D811-A0A1-460A-A106-B4B274FB2A0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4BC05-0554-4183-BDC5-8E99C921CB05}" type="pres">
      <dgm:prSet presAssocID="{ECA6D811-A0A1-460A-A106-B4B274FB2A06}" presName="dummy" presStyleCnt="0"/>
      <dgm:spPr/>
    </dgm:pt>
    <dgm:pt modelId="{2E4743A8-E74E-4724-9E04-563EFAC52E57}" type="pres">
      <dgm:prSet presAssocID="{5625D5A2-4BC8-4F9C-AA30-3E62A963CCE3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8B55D3B-7E62-4306-88AD-CFC5057F29FF}" srcId="{91D1F4C6-DBE1-45A9-A957-1F90183443B4}" destId="{209B2605-BAA7-405C-B76A-B8C1398174B6}" srcOrd="3" destOrd="0" parTransId="{43E8EEA5-99B9-413D-8446-53BCDB6E6FE9}" sibTransId="{FECEABF5-4552-467A-86F0-3311CFE04942}"/>
    <dgm:cxn modelId="{3A166147-617C-452D-9395-C61E888CDACC}" type="presOf" srcId="{A460D735-A73C-41F4-BEA5-775AA77F010B}" destId="{5F3F515A-093C-4485-8733-E48D105BF489}" srcOrd="0" destOrd="0" presId="urn:microsoft.com/office/officeart/2005/8/layout/radial6"/>
    <dgm:cxn modelId="{F2DBDEBF-CC85-4663-9DD8-3D455C2ADE9A}" srcId="{91D1F4C6-DBE1-45A9-A957-1F90183443B4}" destId="{21726804-47AC-43B4-8F2F-181133CA6EEC}" srcOrd="4" destOrd="0" parTransId="{F8BB3693-F3E2-4C5B-833B-88CFD7EFA630}" sibTransId="{A5168896-740A-4859-ADC9-9E21062E201D}"/>
    <dgm:cxn modelId="{E10CD9FB-E43E-4D64-8B5F-0414F927372B}" type="presOf" srcId="{70C1CED4-F8F6-4C64-AAD8-DBC48B25B0AA}" destId="{4D2AB350-27FC-43E8-BAD7-E0A9F8EF2A1C}" srcOrd="0" destOrd="0" presId="urn:microsoft.com/office/officeart/2005/8/layout/radial6"/>
    <dgm:cxn modelId="{61416509-F5C7-428C-A994-7B917565125F}" type="presOf" srcId="{3AE545DB-0928-4921-87DE-22165A6D13EC}" destId="{FC894719-1E95-4EB3-9FDB-15E020D4AE0F}" srcOrd="0" destOrd="0" presId="urn:microsoft.com/office/officeart/2005/8/layout/radial6"/>
    <dgm:cxn modelId="{F8B13BFA-5D32-4C3C-9312-1B4B59689332}" type="presOf" srcId="{2C7256E0-E8BD-4AFC-9EE1-4D7AF817AF10}" destId="{6AF1DA58-1457-4ACE-A411-1FC6E0A5E414}" srcOrd="0" destOrd="0" presId="urn:microsoft.com/office/officeart/2005/8/layout/radial6"/>
    <dgm:cxn modelId="{25C63B8F-1255-4ED8-9A6A-53C2DE831E58}" srcId="{91D1F4C6-DBE1-45A9-A957-1F90183443B4}" destId="{C86068E7-EFC1-44BE-91D0-90AA224582EC}" srcOrd="1" destOrd="0" parTransId="{18869D33-8FE2-4C36-9881-E3C5348F1BF9}" sibTransId="{C69DE3BD-3589-47AB-812F-00F4EB9D271C}"/>
    <dgm:cxn modelId="{88BC2778-BCAD-4E16-938A-41004507CA6E}" srcId="{91D1F4C6-DBE1-45A9-A957-1F90183443B4}" destId="{ECA6D811-A0A1-460A-A106-B4B274FB2A06}" srcOrd="5" destOrd="0" parTransId="{16A205DC-0C85-4D9D-9DF7-4B58B0A82FD2}" sibTransId="{5625D5A2-4BC8-4F9C-AA30-3E62A963CCE3}"/>
    <dgm:cxn modelId="{5EA1CD2F-793B-4F3F-A332-6A5F51BD0C75}" type="presOf" srcId="{5625D5A2-4BC8-4F9C-AA30-3E62A963CCE3}" destId="{2E4743A8-E74E-4724-9E04-563EFAC52E57}" srcOrd="0" destOrd="0" presId="urn:microsoft.com/office/officeart/2005/8/layout/radial6"/>
    <dgm:cxn modelId="{9CF2480E-31A5-47AE-960D-DC6D3B28197C}" type="presOf" srcId="{ECA6D811-A0A1-460A-A106-B4B274FB2A06}" destId="{3E6847CF-2E32-4620-99FF-CCB047D136AC}" srcOrd="0" destOrd="0" presId="urn:microsoft.com/office/officeart/2005/8/layout/radial6"/>
    <dgm:cxn modelId="{0EBD22F6-842C-4264-ABB2-2FAC4304350D}" srcId="{91D1F4C6-DBE1-45A9-A957-1F90183443B4}" destId="{2C7256E0-E8BD-4AFC-9EE1-4D7AF817AF10}" srcOrd="0" destOrd="0" parTransId="{971F19CA-9AEA-4A83-BCA1-D3B68C05F160}" sibTransId="{3AE545DB-0928-4921-87DE-22165A6D13EC}"/>
    <dgm:cxn modelId="{6F0DD866-D3CE-49D7-814F-0A22543A10CD}" srcId="{A460D735-A73C-41F4-BEA5-775AA77F010B}" destId="{91D1F4C6-DBE1-45A9-A957-1F90183443B4}" srcOrd="0" destOrd="0" parTransId="{7DBDB4B8-CA15-4351-8528-404A14D53008}" sibTransId="{2EA0CC63-3798-40E5-80C3-1C0FF3A0D6EB}"/>
    <dgm:cxn modelId="{5DE68250-77CA-4910-B97D-258646AAE3EA}" srcId="{91D1F4C6-DBE1-45A9-A957-1F90183443B4}" destId="{CED11941-B2A4-485E-AE20-313FE649C291}" srcOrd="2" destOrd="0" parTransId="{5D95E538-9DED-44BA-9AE3-BD89CA929103}" sibTransId="{70C1CED4-F8F6-4C64-AAD8-DBC48B25B0AA}"/>
    <dgm:cxn modelId="{5D4C7C5F-DB38-4A7D-8B45-C3F87373788B}" type="presOf" srcId="{C69DE3BD-3589-47AB-812F-00F4EB9D271C}" destId="{FA37151D-8764-44D1-B3ED-06A9687093E9}" srcOrd="0" destOrd="0" presId="urn:microsoft.com/office/officeart/2005/8/layout/radial6"/>
    <dgm:cxn modelId="{8EBFF43F-E09B-4CE3-9574-B465CEEA7281}" type="presOf" srcId="{21726804-47AC-43B4-8F2F-181133CA6EEC}" destId="{AEB5648B-A224-4652-BE45-42CFF342B049}" srcOrd="0" destOrd="0" presId="urn:microsoft.com/office/officeart/2005/8/layout/radial6"/>
    <dgm:cxn modelId="{C45EE472-DD45-4699-A84B-F53C5CB0A46F}" type="presOf" srcId="{A5168896-740A-4859-ADC9-9E21062E201D}" destId="{5126A4D2-E54B-4EB2-9922-0A4FD6CA8EE1}" srcOrd="0" destOrd="0" presId="urn:microsoft.com/office/officeart/2005/8/layout/radial6"/>
    <dgm:cxn modelId="{C0E558D6-5788-467D-A3D3-B60B0DF620A8}" type="presOf" srcId="{CED11941-B2A4-485E-AE20-313FE649C291}" destId="{7667B65B-7085-45DB-AB3E-D4EE080E0D4E}" srcOrd="0" destOrd="0" presId="urn:microsoft.com/office/officeart/2005/8/layout/radial6"/>
    <dgm:cxn modelId="{568427AA-017B-4D53-9126-553DD463AC3F}" type="presOf" srcId="{209B2605-BAA7-405C-B76A-B8C1398174B6}" destId="{FB0BC3E2-E15C-4C88-9355-2293ED7F3F66}" srcOrd="0" destOrd="0" presId="urn:microsoft.com/office/officeart/2005/8/layout/radial6"/>
    <dgm:cxn modelId="{57A655ED-A08D-45ED-A165-4FF7A0797C74}" type="presOf" srcId="{C86068E7-EFC1-44BE-91D0-90AA224582EC}" destId="{ED82AD86-FAA4-486F-832D-E12980D3AF8C}" srcOrd="0" destOrd="0" presId="urn:microsoft.com/office/officeart/2005/8/layout/radial6"/>
    <dgm:cxn modelId="{4531AE08-846D-4BFF-83D2-697054B22BE4}" type="presOf" srcId="{FECEABF5-4552-467A-86F0-3311CFE04942}" destId="{000394C7-3C09-41C5-9958-17FBD981243A}" srcOrd="0" destOrd="0" presId="urn:microsoft.com/office/officeart/2005/8/layout/radial6"/>
    <dgm:cxn modelId="{19944687-71D6-4DCB-8186-5F4F26F86761}" type="presOf" srcId="{91D1F4C6-DBE1-45A9-A957-1F90183443B4}" destId="{5EC9426E-2DE6-42C4-A564-303B1ABFAF29}" srcOrd="0" destOrd="0" presId="urn:microsoft.com/office/officeart/2005/8/layout/radial6"/>
    <dgm:cxn modelId="{70FFAA53-B196-4F5A-9E9A-F71026F47F05}" type="presParOf" srcId="{5F3F515A-093C-4485-8733-E48D105BF489}" destId="{5EC9426E-2DE6-42C4-A564-303B1ABFAF29}" srcOrd="0" destOrd="0" presId="urn:microsoft.com/office/officeart/2005/8/layout/radial6"/>
    <dgm:cxn modelId="{A2ABBD42-7066-4D9D-9ED4-17BDEE6D298E}" type="presParOf" srcId="{5F3F515A-093C-4485-8733-E48D105BF489}" destId="{6AF1DA58-1457-4ACE-A411-1FC6E0A5E414}" srcOrd="1" destOrd="0" presId="urn:microsoft.com/office/officeart/2005/8/layout/radial6"/>
    <dgm:cxn modelId="{E3029777-D30D-4FBE-8A7F-19CC670632FA}" type="presParOf" srcId="{5F3F515A-093C-4485-8733-E48D105BF489}" destId="{817C44B5-79DE-4078-BFA8-445314E5BE06}" srcOrd="2" destOrd="0" presId="urn:microsoft.com/office/officeart/2005/8/layout/radial6"/>
    <dgm:cxn modelId="{CE63C5BA-8170-4C96-9A42-32CB2A4D6480}" type="presParOf" srcId="{5F3F515A-093C-4485-8733-E48D105BF489}" destId="{FC894719-1E95-4EB3-9FDB-15E020D4AE0F}" srcOrd="3" destOrd="0" presId="urn:microsoft.com/office/officeart/2005/8/layout/radial6"/>
    <dgm:cxn modelId="{EFE57B8E-6643-4714-AB73-55FBA9D87710}" type="presParOf" srcId="{5F3F515A-093C-4485-8733-E48D105BF489}" destId="{ED82AD86-FAA4-486F-832D-E12980D3AF8C}" srcOrd="4" destOrd="0" presId="urn:microsoft.com/office/officeart/2005/8/layout/radial6"/>
    <dgm:cxn modelId="{1BB9092F-3C78-49EA-A361-279A21AD8EC0}" type="presParOf" srcId="{5F3F515A-093C-4485-8733-E48D105BF489}" destId="{910DD208-045A-482B-A114-ADEB19C96652}" srcOrd="5" destOrd="0" presId="urn:microsoft.com/office/officeart/2005/8/layout/radial6"/>
    <dgm:cxn modelId="{2253A192-0E7D-4C5F-8D29-849FE4578685}" type="presParOf" srcId="{5F3F515A-093C-4485-8733-E48D105BF489}" destId="{FA37151D-8764-44D1-B3ED-06A9687093E9}" srcOrd="6" destOrd="0" presId="urn:microsoft.com/office/officeart/2005/8/layout/radial6"/>
    <dgm:cxn modelId="{A0EE4C92-6B49-47B0-B1FC-FB3A345FE921}" type="presParOf" srcId="{5F3F515A-093C-4485-8733-E48D105BF489}" destId="{7667B65B-7085-45DB-AB3E-D4EE080E0D4E}" srcOrd="7" destOrd="0" presId="urn:microsoft.com/office/officeart/2005/8/layout/radial6"/>
    <dgm:cxn modelId="{2C4356DA-1623-43EE-A5AE-83DBAB6BFC60}" type="presParOf" srcId="{5F3F515A-093C-4485-8733-E48D105BF489}" destId="{91DE010C-E8D5-4DFC-909F-0906B476A267}" srcOrd="8" destOrd="0" presId="urn:microsoft.com/office/officeart/2005/8/layout/radial6"/>
    <dgm:cxn modelId="{C0F55394-4D79-4869-BF0A-7CEE0410EF79}" type="presParOf" srcId="{5F3F515A-093C-4485-8733-E48D105BF489}" destId="{4D2AB350-27FC-43E8-BAD7-E0A9F8EF2A1C}" srcOrd="9" destOrd="0" presId="urn:microsoft.com/office/officeart/2005/8/layout/radial6"/>
    <dgm:cxn modelId="{B2E9BE2B-B62F-42E1-855A-B676699F3952}" type="presParOf" srcId="{5F3F515A-093C-4485-8733-E48D105BF489}" destId="{FB0BC3E2-E15C-4C88-9355-2293ED7F3F66}" srcOrd="10" destOrd="0" presId="urn:microsoft.com/office/officeart/2005/8/layout/radial6"/>
    <dgm:cxn modelId="{A982D8C4-B34A-47C7-9D53-AE03067A1597}" type="presParOf" srcId="{5F3F515A-093C-4485-8733-E48D105BF489}" destId="{D8B73EA1-22B4-4CEB-8835-DD4292312553}" srcOrd="11" destOrd="0" presId="urn:microsoft.com/office/officeart/2005/8/layout/radial6"/>
    <dgm:cxn modelId="{9760616B-9242-4115-BFA8-43581EA66F1C}" type="presParOf" srcId="{5F3F515A-093C-4485-8733-E48D105BF489}" destId="{000394C7-3C09-41C5-9958-17FBD981243A}" srcOrd="12" destOrd="0" presId="urn:microsoft.com/office/officeart/2005/8/layout/radial6"/>
    <dgm:cxn modelId="{1AC50EA8-8E1D-4B1E-961D-4A827A4FE894}" type="presParOf" srcId="{5F3F515A-093C-4485-8733-E48D105BF489}" destId="{AEB5648B-A224-4652-BE45-42CFF342B049}" srcOrd="13" destOrd="0" presId="urn:microsoft.com/office/officeart/2005/8/layout/radial6"/>
    <dgm:cxn modelId="{C295EFBB-B29B-4B48-BDF8-60AAC6B4056E}" type="presParOf" srcId="{5F3F515A-093C-4485-8733-E48D105BF489}" destId="{C211011B-E102-4E3A-AEBF-BBC628ACC0C1}" srcOrd="14" destOrd="0" presId="urn:microsoft.com/office/officeart/2005/8/layout/radial6"/>
    <dgm:cxn modelId="{69A37AF6-B5FC-4E62-9D6A-1A7C0F0745BA}" type="presParOf" srcId="{5F3F515A-093C-4485-8733-E48D105BF489}" destId="{5126A4D2-E54B-4EB2-9922-0A4FD6CA8EE1}" srcOrd="15" destOrd="0" presId="urn:microsoft.com/office/officeart/2005/8/layout/radial6"/>
    <dgm:cxn modelId="{07DFCE72-CD38-4C28-A671-972099CA2AF5}" type="presParOf" srcId="{5F3F515A-093C-4485-8733-E48D105BF489}" destId="{3E6847CF-2E32-4620-99FF-CCB047D136AC}" srcOrd="16" destOrd="0" presId="urn:microsoft.com/office/officeart/2005/8/layout/radial6"/>
    <dgm:cxn modelId="{C32AC68A-FAF2-45CA-AF94-9652D5C5B944}" type="presParOf" srcId="{5F3F515A-093C-4485-8733-E48D105BF489}" destId="{EE94BC05-0554-4183-BDC5-8E99C921CB05}" srcOrd="17" destOrd="0" presId="urn:microsoft.com/office/officeart/2005/8/layout/radial6"/>
    <dgm:cxn modelId="{4F2798F1-5BDB-4D97-95DD-8E116AC970D2}" type="presParOf" srcId="{5F3F515A-093C-4485-8733-E48D105BF489}" destId="{2E4743A8-E74E-4724-9E04-563EFAC52E57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743A8-E74E-4724-9E04-563EFAC52E57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12600000"/>
            <a:gd name="adj2" fmla="val 16200000"/>
            <a:gd name="adj3" fmla="val 453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6A4D2-E54B-4EB2-9922-0A4FD6CA8EE1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9000000"/>
            <a:gd name="adj2" fmla="val 12600000"/>
            <a:gd name="adj3" fmla="val 453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394C7-3C09-41C5-9958-17FBD981243A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5400000"/>
            <a:gd name="adj2" fmla="val 9000000"/>
            <a:gd name="adj3" fmla="val 453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AB350-27FC-43E8-BAD7-E0A9F8EF2A1C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1800000"/>
            <a:gd name="adj2" fmla="val 5400000"/>
            <a:gd name="adj3" fmla="val 453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7151D-8764-44D1-B3ED-06A9687093E9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19800000"/>
            <a:gd name="adj2" fmla="val 1800000"/>
            <a:gd name="adj3" fmla="val 453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94719-1E95-4EB3-9FDB-15E020D4AE0F}">
      <dsp:nvSpPr>
        <dsp:cNvPr id="0" name=""/>
        <dsp:cNvSpPr/>
      </dsp:nvSpPr>
      <dsp:spPr>
        <a:xfrm>
          <a:off x="1919071" y="776071"/>
          <a:ext cx="5305856" cy="5305856"/>
        </a:xfrm>
        <a:prstGeom prst="blockArc">
          <a:avLst>
            <a:gd name="adj1" fmla="val 16200000"/>
            <a:gd name="adj2" fmla="val 19800000"/>
            <a:gd name="adj3" fmla="val 453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9426E-2DE6-42C4-A564-303B1ABFAF29}">
      <dsp:nvSpPr>
        <dsp:cNvPr id="0" name=""/>
        <dsp:cNvSpPr/>
      </dsp:nvSpPr>
      <dsp:spPr>
        <a:xfrm>
          <a:off x="3379886" y="2236886"/>
          <a:ext cx="2384226" cy="23842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Reconfigurability</a:t>
          </a:r>
          <a:endParaRPr lang="en-US" sz="1800" kern="1200" dirty="0"/>
        </a:p>
      </dsp:txBody>
      <dsp:txXfrm>
        <a:off x="3729048" y="2586048"/>
        <a:ext cx="1685902" cy="1685902"/>
      </dsp:txXfrm>
    </dsp:sp>
    <dsp:sp modelId="{6AF1DA58-1457-4ACE-A411-1FC6E0A5E414}">
      <dsp:nvSpPr>
        <dsp:cNvPr id="0" name=""/>
        <dsp:cNvSpPr/>
      </dsp:nvSpPr>
      <dsp:spPr>
        <a:xfrm>
          <a:off x="3737520" y="1675"/>
          <a:ext cx="1668958" cy="16689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Modularity</a:t>
          </a:r>
          <a:endParaRPr lang="en-US" sz="1500" kern="1200" dirty="0"/>
        </a:p>
      </dsp:txBody>
      <dsp:txXfrm>
        <a:off x="3981933" y="246088"/>
        <a:ext cx="1180132" cy="1180132"/>
      </dsp:txXfrm>
    </dsp:sp>
    <dsp:sp modelId="{ED82AD86-FAA4-486F-832D-E12980D3AF8C}">
      <dsp:nvSpPr>
        <dsp:cNvPr id="0" name=""/>
        <dsp:cNvSpPr/>
      </dsp:nvSpPr>
      <dsp:spPr>
        <a:xfrm>
          <a:off x="5982990" y="1298097"/>
          <a:ext cx="1668958" cy="1668958"/>
        </a:xfrm>
        <a:prstGeom prst="ellipse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Integrability</a:t>
          </a:r>
          <a:endParaRPr lang="en-US" sz="1500" kern="1200" dirty="0"/>
        </a:p>
      </dsp:txBody>
      <dsp:txXfrm>
        <a:off x="6227403" y="1542510"/>
        <a:ext cx="1180132" cy="1180132"/>
      </dsp:txXfrm>
    </dsp:sp>
    <dsp:sp modelId="{7667B65B-7085-45DB-AB3E-D4EE080E0D4E}">
      <dsp:nvSpPr>
        <dsp:cNvPr id="0" name=""/>
        <dsp:cNvSpPr/>
      </dsp:nvSpPr>
      <dsp:spPr>
        <a:xfrm>
          <a:off x="5982990" y="3890943"/>
          <a:ext cx="1668958" cy="1668958"/>
        </a:xfrm>
        <a:prstGeom prst="ellipse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Flexible customization</a:t>
          </a:r>
          <a:endParaRPr lang="en-US" sz="1500" kern="1200" dirty="0"/>
        </a:p>
      </dsp:txBody>
      <dsp:txXfrm>
        <a:off x="6227403" y="4135356"/>
        <a:ext cx="1180132" cy="1180132"/>
      </dsp:txXfrm>
    </dsp:sp>
    <dsp:sp modelId="{FB0BC3E2-E15C-4C88-9355-2293ED7F3F66}">
      <dsp:nvSpPr>
        <dsp:cNvPr id="0" name=""/>
        <dsp:cNvSpPr/>
      </dsp:nvSpPr>
      <dsp:spPr>
        <a:xfrm>
          <a:off x="3737520" y="5187366"/>
          <a:ext cx="1668958" cy="1668958"/>
        </a:xfrm>
        <a:prstGeom prst="ellipse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Convertibility</a:t>
          </a:r>
          <a:endParaRPr lang="en-US" sz="1500" kern="1200" dirty="0"/>
        </a:p>
      </dsp:txBody>
      <dsp:txXfrm>
        <a:off x="3981933" y="5431779"/>
        <a:ext cx="1180132" cy="1180132"/>
      </dsp:txXfrm>
    </dsp:sp>
    <dsp:sp modelId="{AEB5648B-A224-4652-BE45-42CFF342B049}">
      <dsp:nvSpPr>
        <dsp:cNvPr id="0" name=""/>
        <dsp:cNvSpPr/>
      </dsp:nvSpPr>
      <dsp:spPr>
        <a:xfrm>
          <a:off x="1492050" y="3890943"/>
          <a:ext cx="1668958" cy="1668958"/>
        </a:xfrm>
        <a:prstGeom prst="ellipse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Scalability</a:t>
          </a:r>
          <a:endParaRPr lang="en-US" sz="1500" kern="1200" dirty="0"/>
        </a:p>
      </dsp:txBody>
      <dsp:txXfrm>
        <a:off x="1736463" y="4135356"/>
        <a:ext cx="1180132" cy="1180132"/>
      </dsp:txXfrm>
    </dsp:sp>
    <dsp:sp modelId="{3E6847CF-2E32-4620-99FF-CCB047D136AC}">
      <dsp:nvSpPr>
        <dsp:cNvPr id="0" name=""/>
        <dsp:cNvSpPr/>
      </dsp:nvSpPr>
      <dsp:spPr>
        <a:xfrm>
          <a:off x="1492050" y="1298097"/>
          <a:ext cx="1668958" cy="1668958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Diagnosability</a:t>
          </a:r>
          <a:endParaRPr lang="en-US" sz="1500" kern="1200" dirty="0"/>
        </a:p>
      </dsp:txBody>
      <dsp:txXfrm>
        <a:off x="1736463" y="1542510"/>
        <a:ext cx="1180132" cy="118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30742-6ACD-4378-8C3F-0A521E9E3925}" type="datetimeFigureOut">
              <a:rPr lang="en-US" smtClean="0"/>
              <a:pPr/>
              <a:t>6/12/2015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DF53A-3B6D-408B-B0B1-5D5AFDE1362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DF53A-3B6D-408B-B0B1-5D5AFDE136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5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50281"/>
            <a:ext cx="9144000" cy="807719"/>
          </a:xfrm>
          <a:prstGeom prst="rect">
            <a:avLst/>
          </a:prstGeom>
          <a:solidFill>
            <a:srgbClr val="E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193802"/>
            <a:ext cx="9144000" cy="152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019800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user\Dropbox\PhD Files\Publications\Paper3_PhD\CIRP - CMS2013\Resources\cirp-logo.png"/>
          <p:cNvPicPr>
            <a:picLocks noChangeAspect="1" noChangeArrowheads="1"/>
          </p:cNvPicPr>
          <p:nvPr userDrawn="1"/>
        </p:nvPicPr>
        <p:blipFill>
          <a:blip r:embed="rId2" cstate="print">
            <a:lum bright="10000"/>
          </a:blip>
          <a:srcRect l="33105" t="16548" r="29650" b="17242"/>
          <a:stretch>
            <a:fillRect/>
          </a:stretch>
        </p:blipFill>
        <p:spPr bwMode="auto">
          <a:xfrm>
            <a:off x="7848601" y="60960"/>
            <a:ext cx="1199146" cy="1065907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 userDrawn="1"/>
        </p:nvSpPr>
        <p:spPr>
          <a:xfrm>
            <a:off x="2315028" y="15999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The 7</a:t>
            </a:r>
            <a:r>
              <a:rPr lang="en-US" sz="1800" b="1" baseline="30000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800" b="1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CIRP IPSS</a:t>
            </a:r>
            <a:r>
              <a:rPr lang="en-US" sz="1800" b="1" baseline="0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Conference </a:t>
            </a:r>
          </a:p>
          <a:p>
            <a:pPr algn="ctr"/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21-22 May 2015</a:t>
            </a:r>
          </a:p>
          <a:p>
            <a:pPr algn="ctr"/>
            <a:r>
              <a:rPr lang="en-US" sz="1800" b="1" dirty="0" smtClean="0"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Saint-Etienne, France</a:t>
            </a:r>
            <a:endParaRPr lang="en-US" sz="1800" b="1" dirty="0">
              <a:solidFill>
                <a:srgbClr val="8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khaled.medini\Documents\__mes documents\4_organisation evenements\ipss 2015\Publication Docs\Presentations\logo ipss.ep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931"/>
            <a:ext cx="2163539" cy="11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khaled.medini\Documents\__mes documents\xsupport divers\visuels ecole\mines_saint-etienne_buro_sans_reserve_blanch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6081486"/>
            <a:ext cx="92283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0D938C-DCE1-4A06-ADA2-06613520E0CB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8615D4-5289-4E3D-9F30-3B5410A4E197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5871DD-3F55-408A-AA83-33034D95D7F7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202681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:\Users\khaled.medini\Documents\__mes documents\4_organisation evenements\ipss 2015\Publication Docs\Presentations\logo ipss.ep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" y="60958"/>
            <a:ext cx="102457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9D1A99-AE17-46DF-AC41-A4ADF3A9786A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D60BF5-FBC5-4298-A7B6-6AF58FAE1677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E6FFEB-44E3-4F05-9454-CB40E1407711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C2308-0D99-47CB-A25D-5182C2EB0BCF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68A7C3-0AA2-4BCC-90D5-9CA470846E1D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59A4DA-551D-423D-999F-57247931AC50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D973AC-4B04-4D36-8DA3-1700993FA807}" type="datetime1">
              <a:rPr lang="en-US" smtClean="0"/>
              <a:pPr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rcea.murar@muri.utcluj.ro" TargetMode="External"/><Relationship Id="rId2" Type="http://schemas.openxmlformats.org/officeDocument/2006/relationships/hyperlink" Target="mailto:Stelian.brad@staff.utcluj.r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u.int/en/ITU-T/gsi/iot/Pages/default.aspx" TargetMode="External"/><Relationship Id="rId2" Type="http://schemas.openxmlformats.org/officeDocument/2006/relationships/hyperlink" Target="http://www.knx.org/knx-en/community/index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" y="3352801"/>
            <a:ext cx="7696200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 eaLnBrk="1" hangingPunct="1"/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by</a:t>
            </a:r>
          </a:p>
          <a:p>
            <a:pPr algn="ctr" rtl="0" eaLnBrk="1" hangingPunct="1"/>
            <a:endParaRPr lang="en-US" sz="2400" b="1" dirty="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algn="ctr" rtl="0" eaLnBrk="1" hangingPunct="1"/>
            <a:r>
              <a:rPr lang="en-US" sz="2400" b="1" dirty="0" err="1" smtClean="0">
                <a:solidFill>
                  <a:prstClr val="black"/>
                </a:solidFill>
                <a:latin typeface="Calibri" pitchFamily="34" charset="0"/>
                <a:cs typeface="+mn-cs"/>
              </a:rPr>
              <a:t>Stelian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BRAD and </a:t>
            </a:r>
            <a:r>
              <a:rPr lang="en-US" sz="2400" b="1" dirty="0" err="1" smtClean="0">
                <a:solidFill>
                  <a:prstClr val="black"/>
                </a:solidFill>
                <a:latin typeface="Calibri" pitchFamily="34" charset="0"/>
                <a:cs typeface="+mn-cs"/>
              </a:rPr>
              <a:t>Mircea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MURAR</a:t>
            </a:r>
            <a:endParaRPr lang="en-US" sz="2400" b="1" dirty="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algn="ctr" rtl="0"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+mn-cs"/>
              </a:rPr>
              <a:t/>
            </a:r>
            <a:br>
              <a:rPr lang="en-US" b="1" dirty="0">
                <a:solidFill>
                  <a:prstClr val="black"/>
                </a:solidFill>
                <a:latin typeface="Calibri" pitchFamily="34" charset="0"/>
                <a:cs typeface="+mn-cs"/>
              </a:rPr>
            </a:br>
            <a:r>
              <a:rPr lang="en-US" sz="1700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Presenting author: Stelian BRAD</a:t>
            </a:r>
            <a:endParaRPr lang="en-US" sz="1700" strike="sngStrike" dirty="0">
              <a:solidFill>
                <a:srgbClr val="FF0000"/>
              </a:solidFill>
              <a:latin typeface="Calibri" pitchFamily="34" charset="0"/>
              <a:cs typeface="+mn-cs"/>
            </a:endParaRPr>
          </a:p>
          <a:p>
            <a:pPr algn="ctr" rtl="0" eaLnBrk="1" hangingPunct="1"/>
            <a:r>
              <a:rPr lang="en-US" sz="1500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Technical University of Cluj-Napoca</a:t>
            </a:r>
          </a:p>
          <a:p>
            <a:pPr algn="ctr" rtl="0" eaLnBrk="1" hangingPunct="1">
              <a:spcAft>
                <a:spcPts val="300"/>
              </a:spcAft>
            </a:pPr>
            <a:r>
              <a:rPr lang="en-US" sz="1500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Cluj-Napoca, ROMANIA</a:t>
            </a:r>
            <a:endParaRPr lang="en-US" sz="1500" dirty="0">
              <a:solidFill>
                <a:prstClr val="black"/>
              </a:solidFill>
              <a:latin typeface="Calibri" pitchFamily="34" charset="0"/>
              <a:cs typeface="+mn-cs"/>
            </a:endParaRPr>
          </a:p>
          <a:p>
            <a:pPr algn="ctr" rtl="0" eaLnBrk="1" hangingPunct="1"/>
            <a:r>
              <a:rPr lang="en-US" sz="1400" u="sng" dirty="0" smtClean="0">
                <a:latin typeface="Calibri" pitchFamily="34" charset="0"/>
                <a:cs typeface="+mn-cs"/>
                <a:hlinkClick r:id="rId2"/>
              </a:rPr>
              <a:t>stelian.brad@staff.utcluj.ro</a:t>
            </a:r>
            <a:endParaRPr lang="en-US" sz="1400" u="sng" dirty="0" smtClean="0">
              <a:latin typeface="Calibri" pitchFamily="34" charset="0"/>
              <a:cs typeface="+mn-cs"/>
            </a:endParaRPr>
          </a:p>
          <a:p>
            <a:pPr algn="ctr" rtl="0" eaLnBrk="1" hangingPunct="1"/>
            <a:r>
              <a:rPr lang="en-US" sz="1400" u="sng" dirty="0" smtClean="0">
                <a:latin typeface="Calibri" pitchFamily="34" charset="0"/>
                <a:hlinkClick r:id="rId3"/>
              </a:rPr>
              <a:t>mircea.murar@muri.utcluj.ro</a:t>
            </a:r>
            <a:endParaRPr lang="en-US" sz="1400" u="sng" dirty="0" smtClean="0">
              <a:latin typeface="Calibri" pitchFamily="34" charset="0"/>
            </a:endParaRPr>
          </a:p>
          <a:p>
            <a:pPr algn="ctr" rtl="0" eaLnBrk="1" hangingPunct="1"/>
            <a:endParaRPr lang="en-US" dirty="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05000"/>
            <a:ext cx="9144000" cy="147002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</a:rPr>
              <a:t> EMPLOYING SMART UNITS AND SERVITIZATION TOWARDS RECONFIGURABLE MANUFACTURING PROCESSES</a:t>
            </a:r>
          </a:p>
        </p:txBody>
      </p:sp>
      <p:pic>
        <p:nvPicPr>
          <p:cNvPr id="8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9366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Putting the concept into practice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6495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0"/>
            <a:ext cx="3086100" cy="27527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6504"/>
          <a:stretch/>
        </p:blipFill>
        <p:spPr>
          <a:xfrm>
            <a:off x="3810000" y="2667000"/>
            <a:ext cx="3527312" cy="339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Experimental test bench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990599"/>
            <a:ext cx="4267200" cy="2524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111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1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8656" r="15783"/>
          <a:stretch/>
        </p:blipFill>
        <p:spPr>
          <a:xfrm rot="5400000">
            <a:off x="2067734" y="1060298"/>
            <a:ext cx="4170331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8486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Enhancing a classical motor with SMARTNESS</a:t>
            </a:r>
            <a:br>
              <a:rPr lang="en-US" sz="3200" dirty="0" smtClean="0"/>
            </a:br>
            <a:r>
              <a:rPr lang="en-US" sz="3200" dirty="0" smtClean="0"/>
              <a:t>to operate a manufacturing resource </a:t>
            </a:r>
            <a:br>
              <a:rPr lang="en-US" sz="3200" dirty="0" smtClean="0"/>
            </a:br>
            <a:r>
              <a:rPr lang="en-US" sz="3200" dirty="0" smtClean="0"/>
              <a:t>[an index table]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Content Placeholder 1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16012" r="3610" b="15469"/>
          <a:stretch/>
        </p:blipFill>
        <p:spPr>
          <a:xfrm>
            <a:off x="1345189" y="1143000"/>
            <a:ext cx="7798811" cy="4793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28800" y="4594055"/>
            <a:ext cx="12218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90 ° sensor</a:t>
            </a:r>
            <a:endParaRPr lang="ro-RO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3984455"/>
            <a:ext cx="151612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Part detection</a:t>
            </a:r>
            <a:endParaRPr lang="ro-RO" dirty="0"/>
          </a:p>
        </p:txBody>
      </p:sp>
      <p:cxnSp>
        <p:nvCxnSpPr>
          <p:cNvPr id="3" name="Straight Arrow Connector 2"/>
          <p:cNvCxnSpPr>
            <a:stCxn id="5" idx="0"/>
          </p:cNvCxnSpPr>
          <p:nvPr/>
        </p:nvCxnSpPr>
        <p:spPr>
          <a:xfrm flipV="1">
            <a:off x="2439705" y="3984455"/>
            <a:ext cx="1141695" cy="609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86600" y="3679655"/>
            <a:ext cx="113906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3" descr="sigl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Enhancing the index table with SMART sensors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5506" y="612775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Content Placeholder 1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8656" r="15783"/>
          <a:stretch/>
        </p:blipFill>
        <p:spPr>
          <a:xfrm rot="5400000">
            <a:off x="2180693" y="-123292"/>
            <a:ext cx="5303520" cy="7074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59306" y="1049896"/>
            <a:ext cx="38046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Extended functionalities</a:t>
            </a:r>
            <a:endParaRPr lang="ro-RO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92213" y="5029203"/>
            <a:ext cx="157081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Monitoring </a:t>
            </a:r>
          </a:p>
          <a:p>
            <a:pPr algn="ctr"/>
            <a:r>
              <a:rPr lang="en-US" dirty="0" smtClean="0"/>
              <a:t>operating time</a:t>
            </a:r>
            <a:endParaRPr lang="ro-RO" dirty="0"/>
          </a:p>
        </p:txBody>
      </p:sp>
      <p:sp>
        <p:nvSpPr>
          <p:cNvPr id="10" name="TextBox 9"/>
          <p:cNvSpPr txBox="1"/>
          <p:nvPr/>
        </p:nvSpPr>
        <p:spPr>
          <a:xfrm>
            <a:off x="1906265" y="2243250"/>
            <a:ext cx="2456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Preventive maintenance</a:t>
            </a:r>
            <a:endParaRPr lang="ro-RO" dirty="0"/>
          </a:p>
        </p:txBody>
      </p:sp>
      <p:sp>
        <p:nvSpPr>
          <p:cNvPr id="11" name="TextBox 10"/>
          <p:cNvSpPr txBox="1"/>
          <p:nvPr/>
        </p:nvSpPr>
        <p:spPr>
          <a:xfrm>
            <a:off x="6159706" y="4424068"/>
            <a:ext cx="19511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Distributed control</a:t>
            </a:r>
            <a:endParaRPr lang="ro-RO" dirty="0"/>
          </a:p>
        </p:txBody>
      </p:sp>
      <p:sp>
        <p:nvSpPr>
          <p:cNvPr id="12" name="TextBox 11"/>
          <p:cNvSpPr txBox="1"/>
          <p:nvPr/>
        </p:nvSpPr>
        <p:spPr>
          <a:xfrm>
            <a:off x="4178506" y="3429003"/>
            <a:ext cx="15532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Two directions</a:t>
            </a:r>
            <a:endParaRPr lang="ro-RO" dirty="0"/>
          </a:p>
        </p:txBody>
      </p:sp>
      <p:sp>
        <p:nvSpPr>
          <p:cNvPr id="13" name="TextBox 12"/>
          <p:cNvSpPr txBox="1"/>
          <p:nvPr/>
        </p:nvSpPr>
        <p:spPr>
          <a:xfrm>
            <a:off x="1540081" y="3613669"/>
            <a:ext cx="18853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Allows connecting</a:t>
            </a:r>
          </a:p>
          <a:p>
            <a:pPr algn="ctr"/>
            <a:r>
              <a:rPr lang="en-US" dirty="0" smtClean="0"/>
              <a:t>sensors</a:t>
            </a:r>
            <a:endParaRPr lang="ro-RO" dirty="0"/>
          </a:p>
        </p:txBody>
      </p:sp>
      <p:sp>
        <p:nvSpPr>
          <p:cNvPr id="14" name="TextBox 13"/>
          <p:cNvSpPr txBox="1"/>
          <p:nvPr/>
        </p:nvSpPr>
        <p:spPr>
          <a:xfrm>
            <a:off x="6097990" y="2676675"/>
            <a:ext cx="20746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Supports additional </a:t>
            </a:r>
          </a:p>
          <a:p>
            <a:pPr algn="ctr"/>
            <a:r>
              <a:rPr lang="en-US" dirty="0" smtClean="0"/>
              <a:t>functionalities</a:t>
            </a:r>
            <a:endParaRPr lang="ro-RO" dirty="0"/>
          </a:p>
        </p:txBody>
      </p:sp>
      <p:pic>
        <p:nvPicPr>
          <p:cNvPr id="15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Extend functionalities of the index table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22289" r="56360" b="36064"/>
          <a:stretch/>
        </p:blipFill>
        <p:spPr>
          <a:xfrm rot="10800000" flipV="1">
            <a:off x="304800" y="990600"/>
            <a:ext cx="2971800" cy="5019675"/>
          </a:xfr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303198" y="914400"/>
            <a:ext cx="5840802" cy="5059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Extended functionalities:</a:t>
            </a:r>
          </a:p>
          <a:p>
            <a:pPr lvl="1"/>
            <a:r>
              <a:rPr lang="en-US" dirty="0"/>
              <a:t>Preventive maintenance</a:t>
            </a:r>
            <a:endParaRPr lang="ro-RO" dirty="0"/>
          </a:p>
          <a:p>
            <a:pPr lvl="1"/>
            <a:r>
              <a:rPr lang="en-US" dirty="0"/>
              <a:t>Distributed </a:t>
            </a:r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Monitoring operating time</a:t>
            </a:r>
          </a:p>
          <a:p>
            <a:pPr lvl="1"/>
            <a:r>
              <a:rPr lang="en-US" dirty="0" smtClean="0"/>
              <a:t>Ability to trigger alarms</a:t>
            </a:r>
          </a:p>
          <a:p>
            <a:pPr lvl="1"/>
            <a:r>
              <a:rPr lang="en-US" dirty="0" smtClean="0"/>
              <a:t>Up to 3 digital sensors</a:t>
            </a:r>
          </a:p>
          <a:p>
            <a:pPr lvl="1"/>
            <a:r>
              <a:rPr lang="en-US" dirty="0" smtClean="0"/>
              <a:t>Support additional functionalities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ro-RO" dirty="0" smtClean="0"/>
          </a:p>
          <a:p>
            <a:pPr lvl="1"/>
            <a:endParaRPr lang="ro-RO" dirty="0"/>
          </a:p>
        </p:txBody>
      </p:sp>
      <p:pic>
        <p:nvPicPr>
          <p:cNvPr id="7" name="Picture 33" descr="sigl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Exemplification of the sensor hub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Content Placeholder 1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127" r="12916" b="12355"/>
          <a:stretch/>
        </p:blipFill>
        <p:spPr>
          <a:xfrm>
            <a:off x="1371600" y="1219200"/>
            <a:ext cx="4953000" cy="4803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3" descr="sigl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Fast integration of robot controller via a smart interface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127" r="12916" b="12355"/>
          <a:stretch/>
        </p:blipFill>
        <p:spPr>
          <a:xfrm>
            <a:off x="1371600" y="1066800"/>
            <a:ext cx="5334000" cy="5173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1278493"/>
            <a:ext cx="38046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Extended functionalities</a:t>
            </a:r>
            <a:endParaRPr lang="ro-RO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4915584"/>
            <a:ext cx="157081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Monitors</a:t>
            </a:r>
          </a:p>
          <a:p>
            <a:pPr algn="ctr"/>
            <a:r>
              <a:rPr lang="en-US" dirty="0" smtClean="0"/>
              <a:t>operating time</a:t>
            </a:r>
            <a:endParaRPr lang="ro-RO" dirty="0"/>
          </a:p>
        </p:txBody>
      </p:sp>
      <p:sp>
        <p:nvSpPr>
          <p:cNvPr id="11" name="TextBox 10"/>
          <p:cNvSpPr txBox="1"/>
          <p:nvPr/>
        </p:nvSpPr>
        <p:spPr>
          <a:xfrm>
            <a:off x="1408096" y="3229211"/>
            <a:ext cx="15724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Connects to </a:t>
            </a:r>
          </a:p>
          <a:p>
            <a:pPr algn="ctr"/>
            <a:r>
              <a:rPr lang="en-US" dirty="0" smtClean="0"/>
              <a:t>robot IO board</a:t>
            </a:r>
            <a:endParaRPr lang="ro-RO" dirty="0"/>
          </a:p>
        </p:txBody>
      </p:sp>
      <p:sp>
        <p:nvSpPr>
          <p:cNvPr id="12" name="TextBox 11"/>
          <p:cNvSpPr txBox="1"/>
          <p:nvPr/>
        </p:nvSpPr>
        <p:spPr>
          <a:xfrm>
            <a:off x="5500884" y="2905272"/>
            <a:ext cx="20746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Supports additional </a:t>
            </a:r>
          </a:p>
          <a:p>
            <a:pPr algn="ctr"/>
            <a:r>
              <a:rPr lang="en-US" dirty="0" smtClean="0"/>
              <a:t>functionalities</a:t>
            </a:r>
            <a:endParaRPr lang="ro-RO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0" y="4805065"/>
            <a:ext cx="19511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Distributed control</a:t>
            </a:r>
            <a:endParaRPr lang="ro-RO" dirty="0"/>
          </a:p>
        </p:txBody>
      </p:sp>
      <p:sp>
        <p:nvSpPr>
          <p:cNvPr id="15" name="TextBox 14"/>
          <p:cNvSpPr txBox="1"/>
          <p:nvPr/>
        </p:nvSpPr>
        <p:spPr>
          <a:xfrm>
            <a:off x="3715937" y="3841558"/>
            <a:ext cx="18001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Ability to control </a:t>
            </a:r>
            <a:br>
              <a:rPr lang="en-US" dirty="0" smtClean="0"/>
            </a:br>
            <a:r>
              <a:rPr lang="en-US" dirty="0" err="1" smtClean="0"/>
              <a:t>Robotiq</a:t>
            </a:r>
            <a:r>
              <a:rPr lang="en-US" dirty="0" smtClean="0"/>
              <a:t> gripper </a:t>
            </a:r>
            <a:endParaRPr lang="ro-RO" dirty="0"/>
          </a:p>
        </p:txBody>
      </p:sp>
      <p:pic>
        <p:nvPicPr>
          <p:cNvPr id="1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Extended robot controller functionalities via a smart interface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19151" r="18011" b="30761"/>
          <a:stretch/>
        </p:blipFill>
        <p:spPr>
          <a:xfrm>
            <a:off x="457200" y="1311032"/>
            <a:ext cx="3276600" cy="4784238"/>
          </a:xfr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810000" y="1195195"/>
            <a:ext cx="5105400" cy="5059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Extended functionalities:</a:t>
            </a:r>
          </a:p>
          <a:p>
            <a:pPr lvl="1"/>
            <a:r>
              <a:rPr lang="en-US" dirty="0"/>
              <a:t>Preventive maintenance</a:t>
            </a:r>
            <a:endParaRPr lang="ro-RO" dirty="0"/>
          </a:p>
          <a:p>
            <a:pPr lvl="1"/>
            <a:r>
              <a:rPr lang="en-US" dirty="0" smtClean="0"/>
              <a:t>Monitoring operating time</a:t>
            </a:r>
          </a:p>
          <a:p>
            <a:pPr lvl="1"/>
            <a:r>
              <a:rPr lang="en-US" dirty="0" smtClean="0"/>
              <a:t>Ability to trigger alarms</a:t>
            </a:r>
          </a:p>
          <a:p>
            <a:pPr lvl="1"/>
            <a:r>
              <a:rPr lang="en-US" dirty="0" smtClean="0"/>
              <a:t>Interface SMC gripper controller for better control</a:t>
            </a:r>
          </a:p>
          <a:p>
            <a:pPr lvl="1"/>
            <a:r>
              <a:rPr lang="en-US" dirty="0" smtClean="0"/>
              <a:t>Ability to configure local control based on process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ro-RO" dirty="0" smtClean="0"/>
          </a:p>
          <a:p>
            <a:pPr lvl="1"/>
            <a:endParaRPr lang="ro-RO" dirty="0"/>
          </a:p>
        </p:txBody>
      </p:sp>
      <p:sp>
        <p:nvSpPr>
          <p:cNvPr id="20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9248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Fast integration of SMC kinematic axis via a smart interface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Smart integrator unit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352800"/>
            <a:ext cx="2551274" cy="27577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brad\UTCN_CERCETARE\lucrari_stiintifice\Anul_2012\workshop_cluj_roboti_medicali\poza_dim_redusa_png.pn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64662" y="723900"/>
            <a:ext cx="6370613" cy="35545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8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Problem statement</a:t>
            </a:r>
            <a:endParaRPr lang="en-US" sz="2400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Challenge</a:t>
            </a:r>
            <a:endParaRPr lang="en-US" sz="2400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Putting the concept into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Experimental </a:t>
            </a:r>
            <a:r>
              <a:rPr lang="en-US" sz="2400" dirty="0"/>
              <a:t>application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Results and  further </a:t>
            </a:r>
            <a:r>
              <a:rPr lang="en-US" sz="2400" dirty="0"/>
              <a:t>research directions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Agenda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58436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Functionalities / software modules developed within </a:t>
            </a:r>
            <a:r>
              <a:rPr lang="en-US" sz="2000" dirty="0" smtClean="0">
                <a:solidFill>
                  <a:schemeClr val="accent1"/>
                </a:solidFill>
              </a:rPr>
              <a:t>cloud environment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accent3"/>
                </a:solidFill>
              </a:rPr>
              <a:t>mbed.org</a:t>
            </a:r>
            <a:r>
              <a:rPr lang="en-US" sz="2000" dirty="0" smtClean="0"/>
              <a:t>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Functionalities loaded from </a:t>
            </a:r>
            <a:r>
              <a:rPr lang="en-US" sz="2000" dirty="0" smtClean="0">
                <a:solidFill>
                  <a:schemeClr val="accent1"/>
                </a:solidFill>
              </a:rPr>
              <a:t>online repository</a:t>
            </a:r>
            <a:r>
              <a:rPr lang="en-US" sz="2000" dirty="0" smtClean="0"/>
              <a:t> through a USB cable within the embedded designs framework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 smtClean="0">
                <a:ea typeface="SimSun" panose="02010600030101010101" pitchFamily="2" charset="-122"/>
              </a:rPr>
              <a:t>Each </a:t>
            </a:r>
            <a:r>
              <a:rPr lang="en-GB" sz="2000" dirty="0">
                <a:ea typeface="SimSun" panose="02010600030101010101" pitchFamily="2" charset="-122"/>
              </a:rPr>
              <a:t>smart unit and interface has its </a:t>
            </a:r>
            <a:r>
              <a:rPr lang="en-GB" sz="2000" dirty="0">
                <a:solidFill>
                  <a:schemeClr val="accent1"/>
                </a:solidFill>
                <a:ea typeface="SimSun" panose="02010600030101010101" pitchFamily="2" charset="-122"/>
              </a:rPr>
              <a:t>own control board </a:t>
            </a:r>
            <a:r>
              <a:rPr lang="en-GB" sz="2000" dirty="0">
                <a:ea typeface="SimSun" panose="02010600030101010101" pitchFamily="2" charset="-122"/>
              </a:rPr>
              <a:t>consisting of a FRDM-KL46Z </a:t>
            </a:r>
            <a:r>
              <a:rPr lang="en-GB" sz="2000" i="1" dirty="0" err="1">
                <a:ea typeface="SimSun" panose="02010600030101010101" pitchFamily="2" charset="-122"/>
              </a:rPr>
              <a:t>mbed</a:t>
            </a:r>
            <a:r>
              <a:rPr lang="en-GB" sz="2000" dirty="0">
                <a:ea typeface="SimSun" panose="02010600030101010101" pitchFamily="2" charset="-122"/>
              </a:rPr>
              <a:t> platform running on an ARM Cortex-M0+ processor at 46 MHz</a:t>
            </a:r>
            <a:endParaRPr lang="en-GB" sz="20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13" b="30499"/>
          <a:stretch/>
        </p:blipFill>
        <p:spPr bwMode="auto">
          <a:xfrm>
            <a:off x="38100" y="1062546"/>
            <a:ext cx="4876800" cy="578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Incorporating </a:t>
            </a:r>
            <a:r>
              <a:rPr lang="en-US" sz="3200" dirty="0" err="1" smtClean="0"/>
              <a:t>servitization</a:t>
            </a:r>
            <a:r>
              <a:rPr lang="en-US" sz="3200" dirty="0" smtClean="0"/>
              <a:t> capability within smart units</a:t>
            </a:r>
            <a:endParaRPr lang="ro-RO" sz="32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086646"/>
            <a:ext cx="2634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[download functionalities 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from </a:t>
            </a:r>
            <a:r>
              <a:rPr lang="en-US" dirty="0">
                <a:solidFill>
                  <a:schemeClr val="accent1"/>
                </a:solidFill>
              </a:rPr>
              <a:t>the cloud]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Experimentation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600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Scenario A :: part manipulation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3" name="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0668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23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Scenario B :: rapid and intuitive integration of a new functionality [alarm signal]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3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4478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1219200" y="42949"/>
            <a:ext cx="76200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Scenario C :: need to add a new smart axis and change the task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3" name="s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399" y="1338348"/>
            <a:ext cx="7374313" cy="41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25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Results and further researches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9205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452596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2400" dirty="0" smtClean="0"/>
              <a:t>Innovations towards fast integrative and interoperable smart units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Development of smart units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Development of software functionalities / services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Deploying re-configurability by employing smart units and software functionalities with respect to hardware constraints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26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Results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7"/>
            <a:ext cx="8686800" cy="4525963"/>
          </a:xfrm>
        </p:spPr>
        <p:txBody>
          <a:bodyPr/>
          <a:lstStyle/>
          <a:p>
            <a:r>
              <a:rPr lang="en-US" sz="2400" dirty="0" smtClean="0"/>
              <a:t>Researches</a:t>
            </a:r>
          </a:p>
          <a:p>
            <a:pPr lvl="1"/>
            <a:r>
              <a:rPr lang="en-US" sz="2000" dirty="0" smtClean="0"/>
              <a:t>Deployment of small granularity software packages for efficient functionalities development</a:t>
            </a:r>
          </a:p>
          <a:p>
            <a:pPr lvl="1"/>
            <a:r>
              <a:rPr lang="en-US" sz="2000" dirty="0" smtClean="0"/>
              <a:t>Development of generic hardware modules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Constraints</a:t>
            </a:r>
          </a:p>
          <a:p>
            <a:pPr lvl="1"/>
            <a:r>
              <a:rPr lang="en-US" sz="2000" dirty="0" smtClean="0"/>
              <a:t>Broad availability of proprietary manufacturing equipment</a:t>
            </a:r>
          </a:p>
          <a:p>
            <a:pPr lvl="1"/>
            <a:r>
              <a:rPr lang="en-US" sz="2000" dirty="0" smtClean="0"/>
              <a:t>Lack of open source software from manufacturers side</a:t>
            </a:r>
            <a:endParaRPr lang="en-US" sz="2000" dirty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r>
              <a:rPr lang="en-US" sz="2400" b="1" dirty="0" smtClean="0">
                <a:solidFill>
                  <a:schemeClr val="accent3"/>
                </a:solidFill>
              </a:rPr>
              <a:t>NEED A GLOBAL INITIATIVE FOR STANDARDIZATION</a:t>
            </a:r>
            <a:r>
              <a:rPr lang="ro-RO" sz="2400" b="1" dirty="0" smtClean="0">
                <a:solidFill>
                  <a:schemeClr val="accent3"/>
                </a:solidFill>
              </a:rPr>
              <a:t> </a:t>
            </a:r>
            <a:r>
              <a:rPr lang="ro-RO" sz="2400" b="1" dirty="0" smtClean="0">
                <a:solidFill>
                  <a:srgbClr val="FF0000"/>
                </a:solidFill>
              </a:rPr>
              <a:t>AND CLUSTERING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5715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Inspirational initiatives: </a:t>
            </a:r>
          </a:p>
          <a:p>
            <a:pPr marL="57150" indent="0">
              <a:buNone/>
            </a:pPr>
            <a:r>
              <a:rPr lang="en-US" sz="1800" dirty="0" smtClean="0"/>
              <a:t>KNX </a:t>
            </a:r>
            <a:r>
              <a:rPr lang="en-US" sz="1800" dirty="0"/>
              <a:t>Community 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www.knx.org/knx-en/community/index.php</a:t>
            </a:r>
            <a:endParaRPr lang="en-US" sz="1800" dirty="0" smtClean="0"/>
          </a:p>
          <a:p>
            <a:pPr marL="57150" indent="0">
              <a:buNone/>
            </a:pPr>
            <a:r>
              <a:rPr lang="en-US" sz="1800" dirty="0" smtClean="0"/>
              <a:t>IoT Global </a:t>
            </a:r>
            <a:r>
              <a:rPr lang="en-US" sz="1800" dirty="0"/>
              <a:t>Standard Initiative </a:t>
            </a:r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www.itu.int/en/ITU-T/gsi/iot/Pages/default.aspx</a:t>
            </a:r>
            <a:endParaRPr lang="en-US" sz="1800" dirty="0" smtClean="0"/>
          </a:p>
          <a:p>
            <a:pPr marL="57150" indent="0">
              <a:buNone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Further researches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collaboration you can contact us at:</a:t>
            </a:r>
            <a:br>
              <a:rPr lang="en-US" dirty="0"/>
            </a:b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28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08529"/>
              </p:ext>
            </p:extLst>
          </p:nvPr>
        </p:nvGraphicFramePr>
        <p:xfrm>
          <a:off x="457200" y="3048000"/>
          <a:ext cx="7162800" cy="11430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816831"/>
                <a:gridCol w="4345969"/>
              </a:tblGrid>
              <a:tr h="571500">
                <a:tc>
                  <a:txBody>
                    <a:bodyPr/>
                    <a:lstStyle/>
                    <a:p>
                      <a:r>
                        <a:rPr lang="en-US" sz="2400" b="0" dirty="0" err="1" smtClean="0"/>
                        <a:t>Stelian</a:t>
                      </a:r>
                      <a:r>
                        <a:rPr lang="en-US" sz="2400" b="0" dirty="0" smtClean="0"/>
                        <a:t> Brad</a:t>
                      </a:r>
                      <a:endParaRPr lang="ro-RO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stelian.brad@staff.utcluj.ro</a:t>
                      </a:r>
                      <a:endParaRPr lang="ro-RO" sz="2400" b="0" dirty="0"/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Mircea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Murar</a:t>
                      </a:r>
                      <a:endParaRPr lang="ro-RO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mircea.murar@muri.utcluj.ro</a:t>
                      </a:r>
                      <a:endParaRPr lang="ro-RO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/>
          </p:cNvSpPr>
          <p:nvPr/>
        </p:nvSpPr>
        <p:spPr>
          <a:xfrm>
            <a:off x="1219200" y="42949"/>
            <a:ext cx="7391400" cy="1295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Questions?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3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Problem statement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5536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Reconfigurable manufacturing systems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First installation of the reconfigurable 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42601"/>
            <a:ext cx="23029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662" y="3772365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chemeClr val="accent1"/>
                </a:solidFill>
              </a:rPr>
              <a:t>"exactly the </a:t>
            </a:r>
            <a:r>
              <a:rPr lang="en-US" b="1" i="1" dirty="0" smtClean="0">
                <a:solidFill>
                  <a:schemeClr val="accent1"/>
                </a:solidFill>
              </a:rPr>
              <a:t>functionality </a:t>
            </a:r>
            <a:r>
              <a:rPr lang="en-US" b="1" i="1" dirty="0">
                <a:solidFill>
                  <a:schemeClr val="accent1"/>
                </a:solidFill>
              </a:rPr>
              <a:t>and capacity needed, exactly when needed“</a:t>
            </a:r>
          </a:p>
        </p:txBody>
      </p:sp>
      <p:pic>
        <p:nvPicPr>
          <p:cNvPr id="1027" name="Picture 3" descr="Revised installation of the reconfigurable fac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167" y="4142601"/>
            <a:ext cx="230293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379133" y="4904601"/>
            <a:ext cx="563034" cy="3810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475567" y="5895201"/>
            <a:ext cx="1769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Y. </a:t>
            </a:r>
            <a:r>
              <a:rPr lang="en-GB" sz="1200" dirty="0" err="1" smtClean="0"/>
              <a:t>Korem</a:t>
            </a:r>
            <a:r>
              <a:rPr lang="en-GB" sz="1200" dirty="0" smtClean="0"/>
              <a:t>, 2013</a:t>
            </a:r>
            <a:endParaRPr lang="en-GB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004124" y="1105558"/>
            <a:ext cx="2057400" cy="762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Producer of machine tools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4724400" y="1121589"/>
            <a:ext cx="2057400" cy="762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Producer of robots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2400300" y="1128494"/>
            <a:ext cx="2057400" cy="762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Producer of grippers</a:t>
            </a:r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64662" y="1138958"/>
            <a:ext cx="2057400" cy="762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Producer of ****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4662" y="2999601"/>
            <a:ext cx="2754738" cy="6890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User needs the optimal solution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3475567" y="2945825"/>
            <a:ext cx="804041" cy="79664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IPSS</a:t>
            </a:r>
            <a:endParaRPr lang="en-GB" dirty="0"/>
          </a:p>
        </p:txBody>
      </p:sp>
      <p:sp>
        <p:nvSpPr>
          <p:cNvPr id="22" name="Rounded Rectangle 21"/>
          <p:cNvSpPr/>
          <p:nvPr/>
        </p:nvSpPr>
        <p:spPr>
          <a:xfrm>
            <a:off x="5069636" y="2999602"/>
            <a:ext cx="1160669" cy="689096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Who?</a:t>
            </a:r>
          </a:p>
          <a:p>
            <a:pPr algn="ctr"/>
            <a:r>
              <a:rPr lang="en-GB" dirty="0" smtClean="0"/>
              <a:t>How?</a:t>
            </a:r>
            <a:endParaRPr lang="en-GB" dirty="0"/>
          </a:p>
        </p:txBody>
      </p:sp>
      <p:cxnSp>
        <p:nvCxnSpPr>
          <p:cNvPr id="24" name="Straight Arrow Connector 23"/>
          <p:cNvCxnSpPr>
            <a:stCxn id="20" idx="2"/>
            <a:endCxn id="21" idx="0"/>
          </p:cNvCxnSpPr>
          <p:nvPr/>
        </p:nvCxnSpPr>
        <p:spPr>
          <a:xfrm>
            <a:off x="1093362" y="1900958"/>
            <a:ext cx="2784226" cy="104486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2"/>
            <a:endCxn id="21" idx="0"/>
          </p:cNvCxnSpPr>
          <p:nvPr/>
        </p:nvCxnSpPr>
        <p:spPr>
          <a:xfrm>
            <a:off x="3429000" y="1890494"/>
            <a:ext cx="448588" cy="105533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8" idx="2"/>
            <a:endCxn id="21" idx="0"/>
          </p:cNvCxnSpPr>
          <p:nvPr/>
        </p:nvCxnSpPr>
        <p:spPr>
          <a:xfrm flipH="1">
            <a:off x="3877588" y="1883589"/>
            <a:ext cx="1875512" cy="1062236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2"/>
            <a:endCxn id="21" idx="0"/>
          </p:cNvCxnSpPr>
          <p:nvPr/>
        </p:nvCxnSpPr>
        <p:spPr>
          <a:xfrm flipH="1">
            <a:off x="3877588" y="1867558"/>
            <a:ext cx="4155236" cy="107826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17" idx="3"/>
          </p:cNvCxnSpPr>
          <p:nvPr/>
        </p:nvCxnSpPr>
        <p:spPr>
          <a:xfrm flipH="1">
            <a:off x="2819400" y="3344149"/>
            <a:ext cx="656167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eft-Right Arrow 46"/>
          <p:cNvSpPr/>
          <p:nvPr/>
        </p:nvSpPr>
        <p:spPr>
          <a:xfrm>
            <a:off x="4286616" y="3155002"/>
            <a:ext cx="790028" cy="344549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ounded Rectangle 49"/>
          <p:cNvSpPr/>
          <p:nvPr/>
        </p:nvSpPr>
        <p:spPr>
          <a:xfrm>
            <a:off x="7028216" y="3019552"/>
            <a:ext cx="2033308" cy="68909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Business model</a:t>
            </a:r>
            <a:endParaRPr lang="en-GB" dirty="0"/>
          </a:p>
        </p:txBody>
      </p:sp>
      <p:sp>
        <p:nvSpPr>
          <p:cNvPr id="48" name="Left-Right Arrow 47"/>
          <p:cNvSpPr/>
          <p:nvPr/>
        </p:nvSpPr>
        <p:spPr>
          <a:xfrm>
            <a:off x="6230305" y="3213710"/>
            <a:ext cx="783020" cy="285841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7162800" y="3810000"/>
            <a:ext cx="1828800" cy="533400"/>
          </a:xfrm>
          <a:prstGeom prst="roundRect">
            <a:avLst/>
          </a:prstGeom>
          <a:solidFill>
            <a:schemeClr val="accent2"/>
          </a:solidFill>
          <a:ln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err="1" smtClean="0"/>
              <a:t>Clustering</a:t>
            </a:r>
            <a:endParaRPr lang="en-GB" dirty="0"/>
          </a:p>
        </p:txBody>
      </p:sp>
      <p:sp>
        <p:nvSpPr>
          <p:cNvPr id="26" name="Rounded Rectangle 25"/>
          <p:cNvSpPr/>
          <p:nvPr/>
        </p:nvSpPr>
        <p:spPr>
          <a:xfrm>
            <a:off x="7162800" y="4419600"/>
            <a:ext cx="1828800" cy="533400"/>
          </a:xfrm>
          <a:prstGeom prst="roundRect">
            <a:avLst/>
          </a:prstGeom>
          <a:solidFill>
            <a:schemeClr val="accent2"/>
          </a:solidFill>
          <a:ln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Strategic alignment</a:t>
            </a:r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7162800" y="5029200"/>
            <a:ext cx="1828800" cy="533400"/>
          </a:xfrm>
          <a:prstGeom prst="roundRect">
            <a:avLst/>
          </a:prstGeom>
          <a:solidFill>
            <a:schemeClr val="accent2"/>
          </a:solidFill>
          <a:ln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Open </a:t>
            </a:r>
            <a:r>
              <a:rPr lang="ro-RO" dirty="0" err="1" smtClean="0"/>
              <a:t>innovation</a:t>
            </a:r>
            <a:endParaRPr lang="en-GB" dirty="0"/>
          </a:p>
        </p:txBody>
      </p:sp>
      <p:sp>
        <p:nvSpPr>
          <p:cNvPr id="29" name="Rounded Rectangle 28"/>
          <p:cNvSpPr/>
          <p:nvPr/>
        </p:nvSpPr>
        <p:spPr>
          <a:xfrm>
            <a:off x="7162800" y="5638800"/>
            <a:ext cx="1828800" cy="533400"/>
          </a:xfrm>
          <a:prstGeom prst="roundRect">
            <a:avLst/>
          </a:prstGeom>
          <a:solidFill>
            <a:schemeClr val="accent2"/>
          </a:solidFill>
          <a:ln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err="1" smtClean="0"/>
              <a:t>Polycentric</a:t>
            </a:r>
            <a:r>
              <a:rPr lang="ro-RO" dirty="0" smtClean="0"/>
              <a:t> </a:t>
            </a:r>
            <a:r>
              <a:rPr lang="ro-RO" dirty="0" err="1" smtClean="0"/>
              <a:t>innovation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7118424" y="2370885"/>
            <a:ext cx="1828800" cy="533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Design for LC</a:t>
            </a:r>
          </a:p>
          <a:p>
            <a:pPr algn="ctr"/>
            <a:r>
              <a:rPr lang="ro-RO" dirty="0" smtClean="0"/>
              <a:t>(excellence)</a:t>
            </a:r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5334000" y="4419600"/>
            <a:ext cx="1739900" cy="533400"/>
          </a:xfrm>
          <a:prstGeom prst="roundRect">
            <a:avLst/>
          </a:prstGeom>
          <a:solidFill>
            <a:srgbClr val="CC00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err="1" smtClean="0"/>
              <a:t>Niche</a:t>
            </a:r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5334000" y="5040951"/>
            <a:ext cx="1739900" cy="533400"/>
          </a:xfrm>
          <a:prstGeom prst="roundRect">
            <a:avLst/>
          </a:prstGeom>
          <a:solidFill>
            <a:srgbClr val="CC00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Co-</a:t>
            </a:r>
            <a:r>
              <a:rPr lang="ro-RO" dirty="0" err="1" smtClean="0"/>
              <a:t>opetition</a:t>
            </a:r>
            <a:endParaRPr lang="en-GB" dirty="0"/>
          </a:p>
        </p:txBody>
      </p:sp>
      <p:sp>
        <p:nvSpPr>
          <p:cNvPr id="34" name="Rounded Rectangle 33"/>
          <p:cNvSpPr/>
          <p:nvPr/>
        </p:nvSpPr>
        <p:spPr>
          <a:xfrm>
            <a:off x="5334000" y="5638800"/>
            <a:ext cx="1739900" cy="533400"/>
          </a:xfrm>
          <a:prstGeom prst="roundRect">
            <a:avLst/>
          </a:prstGeom>
          <a:solidFill>
            <a:srgbClr val="CC00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err="1" smtClean="0"/>
              <a:t>From</a:t>
            </a:r>
            <a:r>
              <a:rPr lang="ro-RO" dirty="0" smtClean="0"/>
              <a:t> micro </a:t>
            </a:r>
            <a:r>
              <a:rPr lang="ro-RO" dirty="0" err="1" smtClean="0"/>
              <a:t>to</a:t>
            </a:r>
            <a:r>
              <a:rPr lang="ro-RO" dirty="0" smtClean="0"/>
              <a:t> mezzo </a:t>
            </a:r>
            <a:r>
              <a:rPr lang="ro-RO" dirty="0" err="1" smtClean="0"/>
              <a:t>economy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7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/>
      <p:bldP spid="14" grpId="0" animBg="1"/>
      <p:bldP spid="18" grpId="0" animBg="1"/>
      <p:bldP spid="19" grpId="0" animBg="1"/>
      <p:bldP spid="20" grpId="0" animBg="1"/>
      <p:bldP spid="17" grpId="0" animBg="1"/>
      <p:bldP spid="21" grpId="0" animBg="1"/>
      <p:bldP spid="22" grpId="0" animBg="1"/>
      <p:bldP spid="47" grpId="0" animBg="1"/>
      <p:bldP spid="50" grpId="0" animBg="1"/>
      <p:bldP spid="48" grpId="0" animBg="1"/>
      <p:bldP spid="2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29" b="404"/>
          <a:stretch/>
        </p:blipFill>
        <p:spPr>
          <a:xfrm>
            <a:off x="1143000" y="963280"/>
            <a:ext cx="6934199" cy="520892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5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RMS – IPSS</a:t>
            </a:r>
            <a:endParaRPr lang="ro-RO" sz="3200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228600"/>
            <a:ext cx="3962399" cy="7346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CLUSTER-BASED </a:t>
            </a:r>
            <a:r>
              <a:rPr lang="en-GB" dirty="0" smtClean="0"/>
              <a:t>LOGISTIC AND COMPETENCE CENTRES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3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/>
              <a:t>Challenge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0694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790968605"/>
              </p:ext>
            </p:extLst>
          </p:nvPr>
        </p:nvGraphicFramePr>
        <p:xfrm>
          <a:off x="0" y="-38100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797566" y="140313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Easy and rapid integration of control units and information processing units 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32028" y="491521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Easy and rapid adaptation to the particular application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581900" y="2633342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Flexible orientation towards a group of applications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1531" y="4686612"/>
            <a:ext cx="21372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Easy and rapid addition/extraction of components (e.g. sensors) to optimize the capacity of the particular application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990600" y="1088133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Rapid and timely identification and adjustment of failures/errors</a:t>
            </a:r>
            <a:endParaRPr lang="en-US" sz="1400" dirty="0"/>
          </a:p>
        </p:txBody>
      </p:sp>
      <p:sp>
        <p:nvSpPr>
          <p:cNvPr id="29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Reconfigurability characteristics</a:t>
            </a:r>
            <a:r>
              <a:rPr lang="en-US" sz="3200" dirty="0" smtClean="0">
                <a:solidFill>
                  <a:schemeClr val="accent2"/>
                </a:solidFill>
              </a:rPr>
              <a:t> </a:t>
            </a:r>
            <a:endParaRPr lang="ro-RO" sz="32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39610" y="526415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Autonomous modules from energetic and information  perspectives and facile configuration to the particular application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6" name="Picture 33" descr="sigl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The ground technical challenge</a:t>
            </a:r>
            <a:r>
              <a:rPr lang="en-US" sz="3200" dirty="0" smtClean="0">
                <a:solidFill>
                  <a:schemeClr val="accent2"/>
                </a:solidFill>
              </a:rPr>
              <a:t> </a:t>
            </a:r>
            <a:endParaRPr lang="ro-RO" sz="3200" dirty="0">
              <a:solidFill>
                <a:schemeClr val="accent2"/>
              </a:solidFill>
            </a:endParaRPr>
          </a:p>
        </p:txBody>
      </p:sp>
      <p:pic>
        <p:nvPicPr>
          <p:cNvPr id="14" name="Picture 13" descr="C:\Users\Stelian\Desktop\DSC_266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25296"/>
          <a:stretch/>
        </p:blipFill>
        <p:spPr bwMode="auto">
          <a:xfrm>
            <a:off x="5136776" y="2453500"/>
            <a:ext cx="3581400" cy="3442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64662" y="914400"/>
            <a:ext cx="1371600" cy="5029200"/>
          </a:xfrm>
          <a:prstGeom prst="roundRect">
            <a:avLst>
              <a:gd name="adj" fmla="val 1353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From</a:t>
            </a:r>
          </a:p>
          <a:p>
            <a:pPr algn="ctr"/>
            <a:r>
              <a:rPr lang="en-GB" dirty="0" smtClean="0"/>
              <a:t> </a:t>
            </a:r>
          </a:p>
          <a:p>
            <a:pPr algn="ctr"/>
            <a:r>
              <a:rPr lang="en-GB" dirty="0" smtClean="0">
                <a:solidFill>
                  <a:srgbClr val="FFFF00"/>
                </a:solidFill>
              </a:rPr>
              <a:t>Smart</a:t>
            </a:r>
            <a:r>
              <a:rPr lang="en-GB" dirty="0" smtClean="0"/>
              <a:t> </a:t>
            </a:r>
          </a:p>
          <a:p>
            <a:pPr algn="ctr"/>
            <a:r>
              <a:rPr lang="en-GB" dirty="0" smtClean="0"/>
              <a:t>Unit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To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>
                <a:solidFill>
                  <a:srgbClr val="FFFF00"/>
                </a:solidFill>
              </a:rPr>
              <a:t>SMART</a:t>
            </a:r>
          </a:p>
          <a:p>
            <a:pPr algn="ctr"/>
            <a:r>
              <a:rPr lang="en-GB" dirty="0" smtClean="0"/>
              <a:t>Unit</a:t>
            </a:r>
            <a:endParaRPr lang="en-GB" dirty="0"/>
          </a:p>
        </p:txBody>
      </p:sp>
      <p:sp>
        <p:nvSpPr>
          <p:cNvPr id="18" name="Rounded Rectangle 17"/>
          <p:cNvSpPr/>
          <p:nvPr/>
        </p:nvSpPr>
        <p:spPr>
          <a:xfrm>
            <a:off x="2909610" y="873081"/>
            <a:ext cx="1991842" cy="5029200"/>
          </a:xfrm>
          <a:prstGeom prst="roundRect">
            <a:avLst>
              <a:gd name="adj" fmla="val 1353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SMART </a:t>
            </a:r>
            <a:r>
              <a:rPr lang="en-GB" dirty="0" smtClean="0"/>
              <a:t>Integrated</a:t>
            </a:r>
          </a:p>
          <a:p>
            <a:pPr algn="ctr"/>
            <a:r>
              <a:rPr lang="en-GB" dirty="0" smtClean="0"/>
              <a:t>System 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1219200" y="914400"/>
            <a:ext cx="2057400" cy="789921"/>
          </a:xfrm>
          <a:prstGeom prst="rightArrow">
            <a:avLst>
              <a:gd name="adj1" fmla="val 71445"/>
              <a:gd name="adj2" fmla="val 28965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Plug and play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221672" y="1676400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Self (re)configurable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219200" y="2362200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Self </a:t>
            </a:r>
            <a:r>
              <a:rPr lang="en-GB" dirty="0" err="1" smtClean="0"/>
              <a:t>integrable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198698" y="3048000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Instant interoperable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1198698" y="3733800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Intuitive 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1198698" y="4421393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Instant remote connectable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3148546" y="3962400"/>
            <a:ext cx="1708058" cy="1564094"/>
          </a:xfrm>
          <a:prstGeom prst="roundRect">
            <a:avLst>
              <a:gd name="adj" fmla="val 10619"/>
            </a:avLst>
          </a:prstGeom>
          <a:solidFill>
            <a:srgbClr val="00B0F0"/>
          </a:solid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SMART</a:t>
            </a:r>
          </a:p>
          <a:p>
            <a:pPr algn="ctr"/>
            <a:r>
              <a:rPr lang="en-GB" dirty="0" smtClean="0">
                <a:solidFill>
                  <a:srgbClr val="BDEEFF"/>
                </a:solidFill>
              </a:rPr>
              <a:t>integrator, </a:t>
            </a:r>
            <a:r>
              <a:rPr lang="en-GB" dirty="0" err="1" smtClean="0">
                <a:solidFill>
                  <a:srgbClr val="BDEEFF"/>
                </a:solidFill>
              </a:rPr>
              <a:t>reconfigurator</a:t>
            </a:r>
            <a:r>
              <a:rPr lang="en-GB" dirty="0" smtClean="0">
                <a:solidFill>
                  <a:srgbClr val="BDEEFF"/>
                </a:solidFill>
              </a:rPr>
              <a:t>, </a:t>
            </a:r>
            <a:r>
              <a:rPr lang="en-GB" dirty="0" err="1" smtClean="0">
                <a:solidFill>
                  <a:srgbClr val="BDEEFF"/>
                </a:solidFill>
              </a:rPr>
              <a:t>sclator</a:t>
            </a:r>
            <a:endParaRPr lang="en-GB" dirty="0" smtClean="0">
              <a:solidFill>
                <a:srgbClr val="BDEEFF"/>
              </a:solidFill>
            </a:endParaRPr>
          </a:p>
          <a:p>
            <a:pPr algn="ctr"/>
            <a:r>
              <a:rPr lang="en-GB" dirty="0" smtClean="0"/>
              <a:t>Unit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76561" y="2178101"/>
            <a:ext cx="33639" cy="1285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357744" y="1889271"/>
            <a:ext cx="868746" cy="1190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81800" y="1338349"/>
            <a:ext cx="145676" cy="2319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9" idx="2"/>
          </p:cNvCxnSpPr>
          <p:nvPr/>
        </p:nvCxnSpPr>
        <p:spPr>
          <a:xfrm>
            <a:off x="6256384" y="1486496"/>
            <a:ext cx="282302" cy="2528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162800" y="1099350"/>
            <a:ext cx="259977" cy="1941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96371" y="201444"/>
            <a:ext cx="117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SMART force sensor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6374800" y="692018"/>
            <a:ext cx="117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SMART robot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5668718" y="563166"/>
            <a:ext cx="117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SMART index table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4935999" y="1254771"/>
            <a:ext cx="117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SMART </a:t>
            </a:r>
          </a:p>
          <a:p>
            <a:r>
              <a:rPr lang="en-GB" dirty="0" smtClean="0"/>
              <a:t>3-finger gripper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7883051" y="1007598"/>
            <a:ext cx="1175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SMART </a:t>
            </a:r>
          </a:p>
          <a:p>
            <a:r>
              <a:rPr lang="en-GB" dirty="0" smtClean="0"/>
              <a:t>2-finger gripper</a:t>
            </a:r>
            <a:endParaRPr lang="en-GB" dirty="0"/>
          </a:p>
        </p:txBody>
      </p:sp>
      <p:sp>
        <p:nvSpPr>
          <p:cNvPr id="46" name="Rectangle 45"/>
          <p:cNvSpPr/>
          <p:nvPr/>
        </p:nvSpPr>
        <p:spPr>
          <a:xfrm>
            <a:off x="1787338" y="5865762"/>
            <a:ext cx="7356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Employ and deploy PSS concept within </a:t>
            </a:r>
            <a:r>
              <a:rPr lang="en-US" b="1" dirty="0" smtClean="0">
                <a:solidFill>
                  <a:schemeClr val="accent1"/>
                </a:solidFill>
              </a:rPr>
              <a:t>SMART </a:t>
            </a:r>
            <a:r>
              <a:rPr lang="en-US" b="1" dirty="0">
                <a:solidFill>
                  <a:schemeClr val="accent1"/>
                </a:solidFill>
              </a:rPr>
              <a:t>manufacturing resources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0625" y="5105400"/>
            <a:ext cx="1905000" cy="60780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+ .… (</a:t>
            </a:r>
            <a:r>
              <a:rPr lang="ro-RO" dirty="0" err="1" smtClean="0"/>
              <a:t>see</a:t>
            </a:r>
            <a:r>
              <a:rPr lang="ro-RO" dirty="0" smtClean="0"/>
              <a:t> reconfigurability)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9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21" grpId="0" animBg="1"/>
      <p:bldP spid="22" grpId="0" animBg="1"/>
      <p:bldP spid="31" grpId="0" animBg="1"/>
      <p:bldP spid="32" grpId="0" animBg="1"/>
      <p:bldP spid="10" grpId="0" animBg="1"/>
      <p:bldP spid="37" grpId="0"/>
      <p:bldP spid="38" grpId="0"/>
      <p:bldP spid="39" grpId="0"/>
      <p:bldP spid="42" grpId="0"/>
      <p:bldP spid="44" grpId="0"/>
      <p:bldP spid="46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529272" y="5638800"/>
            <a:ext cx="271328" cy="304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6700" y="1371600"/>
            <a:ext cx="685800" cy="685800"/>
            <a:chOff x="2097779" y="2899400"/>
            <a:chExt cx="685800" cy="685800"/>
          </a:xfrm>
        </p:grpSpPr>
        <p:pic>
          <p:nvPicPr>
            <p:cNvPr id="8" name="Picture 4" descr="C:\Users\Mircea\Desktop\icons\1428877443_puzzle gree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779" y="2899400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10184" y="312420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Cn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Content Placeholder 27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09800"/>
            <a:ext cx="3657600" cy="3657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72099" y="3202758"/>
            <a:ext cx="2977117" cy="1676400"/>
            <a:chOff x="1828800" y="4125607"/>
            <a:chExt cx="2454728" cy="1752600"/>
          </a:xfrm>
        </p:grpSpPr>
        <p:sp>
          <p:nvSpPr>
            <p:cNvPr id="12" name="Rectangle 11"/>
            <p:cNvSpPr/>
            <p:nvPr/>
          </p:nvSpPr>
          <p:spPr>
            <a:xfrm>
              <a:off x="1828800" y="4125607"/>
              <a:ext cx="2454728" cy="17526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6355" y="4716665"/>
              <a:ext cx="1847443" cy="2095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Virtual model of sensor / actuator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7472" y="5021973"/>
              <a:ext cx="1846478" cy="22707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Middleware &amp; RTOS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7472" y="5344807"/>
              <a:ext cx="1846478" cy="45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3600" y="5621806"/>
              <a:ext cx="1054223" cy="18020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Sensor / Actuator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473" y="5344807"/>
              <a:ext cx="18464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Embedded system</a:t>
              </a:r>
              <a:endPara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2089" y="4201807"/>
              <a:ext cx="681189" cy="419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Storage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27311" y="4201807"/>
              <a:ext cx="340651" cy="16002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 e t w o r k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67000" y="4201807"/>
              <a:ext cx="1078128" cy="419100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Computation &amp; knowledge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76200" y="1295400"/>
            <a:ext cx="914400" cy="914400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noFill/>
            </a:endParaRPr>
          </a:p>
        </p:txBody>
      </p:sp>
      <p:cxnSp>
        <p:nvCxnSpPr>
          <p:cNvPr id="22" name="Straight Connector 21"/>
          <p:cNvCxnSpPr>
            <a:stCxn id="21" idx="2"/>
            <a:endCxn id="10" idx="1"/>
          </p:cNvCxnSpPr>
          <p:nvPr/>
        </p:nvCxnSpPr>
        <p:spPr>
          <a:xfrm>
            <a:off x="76200" y="1752600"/>
            <a:ext cx="266700" cy="2286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0100" y="1371600"/>
            <a:ext cx="2362200" cy="1143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632618"/>
            <a:ext cx="4903404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2400" dirty="0" smtClean="0"/>
              <a:t>Shall provide</a:t>
            </a:r>
          </a:p>
          <a:p>
            <a:pPr marL="0" indent="0">
              <a:buNone/>
            </a:pPr>
            <a:r>
              <a:rPr lang="en-US" sz="800" dirty="0" smtClean="0"/>
              <a:t>		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Software real-time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Distributed control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Virtual model of controlled equipment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Network enhanced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Framework for additional functionalities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1"/>
                </a:solidFill>
              </a:rPr>
              <a:t>Instant integration in the higher level system (interoperability, intuitiveness, (re)configurability, dynamic programmability, self adaptability, etc.)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Incorporated </a:t>
            </a:r>
            <a:r>
              <a:rPr lang="en-US" sz="2000" dirty="0" err="1" smtClean="0">
                <a:solidFill>
                  <a:srgbClr val="FF0000"/>
                </a:solidFill>
              </a:rPr>
              <a:t>servitization</a:t>
            </a:r>
            <a:r>
              <a:rPr lang="en-US" sz="2000" dirty="0" smtClean="0">
                <a:solidFill>
                  <a:srgbClr val="FF0000"/>
                </a:solidFill>
              </a:rPr>
              <a:t> functionalities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o-RO" sz="2000" dirty="0"/>
          </a:p>
        </p:txBody>
      </p:sp>
      <p:pic>
        <p:nvPicPr>
          <p:cNvPr id="25" name="Picture 33" descr="sigl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" y="6327447"/>
            <a:ext cx="78507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"/>
          <p:cNvSpPr>
            <a:spLocks noGrp="1"/>
          </p:cNvSpPr>
          <p:nvPr>
            <p:ph type="title"/>
          </p:nvPr>
        </p:nvSpPr>
        <p:spPr>
          <a:xfrm>
            <a:off x="1219200" y="42949"/>
            <a:ext cx="7391400" cy="1295400"/>
          </a:xfrm>
        </p:spPr>
        <p:txBody>
          <a:bodyPr/>
          <a:lstStyle>
            <a:extLst/>
          </a:lstStyle>
          <a:p>
            <a:pPr algn="l"/>
            <a:r>
              <a:rPr lang="en-US" sz="3200" dirty="0" smtClean="0"/>
              <a:t>The SMART manufacturing resource</a:t>
            </a:r>
            <a:endParaRPr lang="ro-RO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669</Words>
  <Application>Microsoft Office PowerPoint</Application>
  <PresentationFormat>Affichage à l'écran (4:3)</PresentationFormat>
  <Paragraphs>219</Paragraphs>
  <Slides>28</Slides>
  <Notes>1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Office Theme</vt:lpstr>
      <vt:lpstr>Présentation PowerPoint</vt:lpstr>
      <vt:lpstr>Agenda</vt:lpstr>
      <vt:lpstr>Présentation PowerPoint</vt:lpstr>
      <vt:lpstr>Reconfigurable manufacturing systems</vt:lpstr>
      <vt:lpstr>RMS – IPSS</vt:lpstr>
      <vt:lpstr>Présentation PowerPoint</vt:lpstr>
      <vt:lpstr>Reconfigurability characteristics </vt:lpstr>
      <vt:lpstr>The ground technical challenge </vt:lpstr>
      <vt:lpstr>The SMART manufacturing resource</vt:lpstr>
      <vt:lpstr>Présentation PowerPoint</vt:lpstr>
      <vt:lpstr>Experimental test bench</vt:lpstr>
      <vt:lpstr>Enhancing a classical motor with SMARTNESS to operate a manufacturing resource  [an index table]</vt:lpstr>
      <vt:lpstr>Enhancing the index table with SMART sensors</vt:lpstr>
      <vt:lpstr>Extend functionalities of the index table</vt:lpstr>
      <vt:lpstr>Exemplification of the sensor hub</vt:lpstr>
      <vt:lpstr>Fast integration of robot controller via a smart interface</vt:lpstr>
      <vt:lpstr>Extended robot controller functionalities via a smart interface</vt:lpstr>
      <vt:lpstr>Fast integration of SMC kinematic axis via a smart interface</vt:lpstr>
      <vt:lpstr>Smart integrator unit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kashkou</dc:creator>
  <cp:lastModifiedBy>MEDINI Khaled</cp:lastModifiedBy>
  <cp:revision>128</cp:revision>
  <dcterms:created xsi:type="dcterms:W3CDTF">2006-08-16T00:00:00Z</dcterms:created>
  <dcterms:modified xsi:type="dcterms:W3CDTF">2015-06-12T08:17:05Z</dcterms:modified>
</cp:coreProperties>
</file>